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74" r:id="rId6"/>
    <p:sldId id="275" r:id="rId7"/>
    <p:sldId id="267" r:id="rId8"/>
    <p:sldId id="268" r:id="rId9"/>
    <p:sldId id="272" r:id="rId10"/>
    <p:sldId id="273" r:id="rId11"/>
    <p:sldId id="270" r:id="rId12"/>
    <p:sldId id="269" r:id="rId13"/>
    <p:sldId id="271" r:id="rId14"/>
    <p:sldId id="276" r:id="rId15"/>
    <p:sldId id="277" r:id="rId16"/>
    <p:sldId id="278" r:id="rId17"/>
    <p:sldId id="279" r:id="rId18"/>
    <p:sldId id="281" r:id="rId19"/>
    <p:sldId id="280" r:id="rId20"/>
    <p:sldId id="26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hibboleth.net/confluence/display/SHIB2/SLOIssu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hibboleth.net/confluence/display/SHIB2/IdPEnableSL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ed-lab.org/best-practises/single-logou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es.muni.cz/" TargetMode="External"/><Relationship Id="rId2" Type="http://schemas.openxmlformats.org/officeDocument/2006/relationships/hyperlink" Target="http://food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nc15.terena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l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Logowanie federacyjne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dirty="0" err="1" smtClean="0"/>
              <a:t>Górecka-Wolniewicz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saml:Conditions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NotBefore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="2014-10-24T13:04:13Z"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NotOnOrAfter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2014-10-24T13:09:43Z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saml:AudienceRestriction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saml:Audience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aai.pionier.net.pl/test/module.php/saml/sp/metadata.php/default-sp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saml:Audience&gt;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saml:AudienceRestriction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saml:Conditions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55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saml:AuthnStatement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AuthnInstant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="2014-10-24T13:04:43Z"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SessionNotOnOrAfter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2014-10-24T21:04:43Z"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SessionIndex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="_739df4916cab65866b24f623afc1787583f09a75fb"&gt;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saml:AuthnContext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saml:AuthnContextClassRef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urn:oasis:names:tc:SAML:2.0:ac:classes:Password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saml:AuthnContextClassRef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saml:AuthnContext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saml:AuthnStatement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9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saml:AttributeStatement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urn:oid:0.9.2342.19200300.100.1.1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"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urn:oasis:names:tc:SAML:2.0:attrname-format:basic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xs:string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mgw@umk.pl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="urn:oid:1.3.6.1.4.1.5923.1.1.1.6" </a:t>
            </a:r>
            <a:endParaRPr lang="pl-PL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"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urn:oasis:names:tc:SAML:2.0:attrname-format:basic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&lt;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xs:string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mgw.umk.pl@aai.pionier.net.pl</a:t>
            </a:r>
          </a:p>
          <a:p>
            <a:pPr marL="0" indent="0">
              <a:buNone/>
            </a:pP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&lt;/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&lt;/</a:t>
            </a:r>
            <a:r>
              <a:rPr lang="pl-PL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0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860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="urn:oid:2.5.4.42" </a:t>
            </a:r>
          </a:p>
          <a:p>
            <a:pPr marL="0" indent="0">
              <a:buNone/>
            </a:pP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</a:t>
            </a:r>
            <a:r>
              <a:rPr lang="pl-PL" sz="3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urn:oasis:names:tc:SAML:2.0:attrname-format:basic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pPr marL="0" indent="0">
              <a:buNone/>
            </a:pP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xs:string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"&gt;Maja&lt;/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</a:p>
          <a:p>
            <a:pPr marL="0" indent="0">
              <a:buNone/>
            </a:pP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="urn:oid:2.5.4.4"   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NameFormat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pl-PL" sz="3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urn:oasis:names:tc:SAML:2.0:attrname-format:basic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xsi:type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xs:string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Górecka-Wolniewicz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saml:AttributeValue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pl-PL" sz="3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saml:Attribute</a:t>
            </a: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3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saml:AttributeStatement</a:t>
            </a: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sz="3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saml:Assertion</a:t>
            </a: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3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3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samlp:Response</a:t>
            </a:r>
            <a:r>
              <a:rPr lang="pl-PL" sz="3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9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– bezpieczeństwo wymiany 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Komunikaty przekazywane między </a:t>
            </a:r>
            <a:r>
              <a:rPr lang="pl-PL" dirty="0" err="1" smtClean="0"/>
              <a:t>IdP</a:t>
            </a:r>
            <a:r>
              <a:rPr lang="pl-PL" dirty="0" smtClean="0"/>
              <a:t> i SP są podpisywane, mogą/powinny  być również szyfrowane </a:t>
            </a:r>
          </a:p>
          <a:p>
            <a:r>
              <a:rPr lang="pl-PL" dirty="0" smtClean="0"/>
              <a:t>Klucze publiczne komunikujących się stron umieszczone są </a:t>
            </a:r>
            <a:r>
              <a:rPr lang="pl-PL" smtClean="0"/>
              <a:t>w metadanych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416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– wylogowanie z usługi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Sesje po zalogowaniu:</a:t>
            </a:r>
          </a:p>
          <a:p>
            <a:pPr lvl="1"/>
            <a:r>
              <a:rPr lang="pl-PL" dirty="0" smtClean="0"/>
              <a:t>aplikacja</a:t>
            </a:r>
          </a:p>
          <a:p>
            <a:pPr lvl="1"/>
            <a:r>
              <a:rPr lang="pl-PL" dirty="0" smtClean="0"/>
              <a:t>SP powiązane z aplikacją</a:t>
            </a:r>
          </a:p>
          <a:p>
            <a:pPr lvl="1"/>
            <a:r>
              <a:rPr lang="pl-PL" dirty="0" err="1" smtClean="0"/>
              <a:t>IdP</a:t>
            </a:r>
            <a:endParaRPr lang="pl-PL" dirty="0" smtClean="0"/>
          </a:p>
          <a:p>
            <a:r>
              <a:rPr lang="pl-PL" dirty="0" smtClean="0"/>
              <a:t>Zgodnie z protokołem wylogowanie to </a:t>
            </a:r>
            <a:r>
              <a:rPr lang="pl-PL" dirty="0"/>
              <a:t>przekazanie </a:t>
            </a:r>
            <a:r>
              <a:rPr lang="pl-PL" dirty="0" smtClean="0"/>
              <a:t>komunikatów </a:t>
            </a:r>
            <a:r>
              <a:rPr lang="pl-PL" dirty="0"/>
              <a:t>SAML2 </a:t>
            </a:r>
            <a:r>
              <a:rPr lang="pl-PL" i="1" dirty="0" err="1" smtClean="0"/>
              <a:t>LogoutRequest</a:t>
            </a:r>
            <a:r>
              <a:rPr lang="pl-PL" i="1" dirty="0" smtClean="0"/>
              <a:t>/</a:t>
            </a:r>
            <a:r>
              <a:rPr lang="pl-PL" i="1" dirty="0" err="1" smtClean="0"/>
              <a:t>LogoutResponse</a:t>
            </a:r>
            <a:endParaRPr lang="pl-PL" i="1" dirty="0" smtClean="0"/>
          </a:p>
          <a:p>
            <a:pPr lvl="1"/>
            <a:r>
              <a:rPr lang="pl-PL" dirty="0" smtClean="0"/>
              <a:t>komunikaty mogą być przekazywane albo poprzez przeglądarkę (HTTP POST / </a:t>
            </a:r>
            <a:r>
              <a:rPr lang="pl-PL" dirty="0" err="1" smtClean="0"/>
              <a:t>Redirect</a:t>
            </a:r>
            <a:r>
              <a:rPr lang="pl-PL" dirty="0" smtClean="0"/>
              <a:t>), tj. </a:t>
            </a:r>
            <a:r>
              <a:rPr lang="pl-PL" i="1" dirty="0" smtClean="0"/>
              <a:t>front-channel</a:t>
            </a:r>
            <a:r>
              <a:rPr lang="pl-PL" dirty="0" smtClean="0"/>
              <a:t>, albo przez komunikaty wysyłane bezpośrednio między </a:t>
            </a:r>
            <a:r>
              <a:rPr lang="pl-PL" dirty="0" err="1" smtClean="0"/>
              <a:t>IdP</a:t>
            </a:r>
            <a:r>
              <a:rPr lang="pl-PL" dirty="0" smtClean="0"/>
              <a:t> i SP, tj. </a:t>
            </a:r>
            <a:r>
              <a:rPr lang="pl-PL" i="1" dirty="0" err="1" smtClean="0"/>
              <a:t>back</a:t>
            </a:r>
            <a:r>
              <a:rPr lang="pl-PL" i="1" dirty="0" smtClean="0"/>
              <a:t> channe</a:t>
            </a:r>
            <a:r>
              <a:rPr lang="pl-PL" dirty="0" smtClean="0"/>
              <a:t>l</a:t>
            </a:r>
          </a:p>
          <a:p>
            <a:r>
              <a:rPr lang="pl-PL" dirty="0" smtClean="0"/>
              <a:t>Specyfikacja SAML rekomenduje, by proces wylogowania </a:t>
            </a:r>
            <a:r>
              <a:rPr lang="pl-PL" i="1" dirty="0" smtClean="0"/>
              <a:t>(Single </a:t>
            </a:r>
            <a:r>
              <a:rPr lang="pl-PL" i="1" dirty="0" err="1" smtClean="0"/>
              <a:t>Logout</a:t>
            </a:r>
            <a:r>
              <a:rPr lang="pl-PL" i="1" dirty="0" smtClean="0"/>
              <a:t>, SLO) </a:t>
            </a:r>
            <a:r>
              <a:rPr lang="pl-PL" dirty="0" smtClean="0"/>
              <a:t>był inicjowany przez SP</a:t>
            </a:r>
          </a:p>
          <a:p>
            <a:r>
              <a:rPr lang="pl-PL" dirty="0" smtClean="0"/>
              <a:t>Zagadnienia związane z problemami przy wylogowaniu zostały podsumowane </a:t>
            </a:r>
            <a:r>
              <a:rPr lang="pl-PL" dirty="0"/>
              <a:t>na stronie </a:t>
            </a:r>
            <a:r>
              <a:rPr lang="pl-PL" sz="2000" dirty="0">
                <a:hlinkClick r:id="rId2"/>
              </a:rPr>
              <a:t>https://</a:t>
            </a:r>
            <a:r>
              <a:rPr lang="pl-PL" sz="2000" dirty="0" smtClean="0">
                <a:hlinkClick r:id="rId2"/>
              </a:rPr>
              <a:t>wiki.shibboleth.net/confluence/display/SHIB2/SLOIssues</a:t>
            </a:r>
            <a:r>
              <a:rPr lang="pl-PL" sz="2000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473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– wylogowanie z usługi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Co ma oznaczać  wylogowanie</a:t>
            </a:r>
          </a:p>
          <a:p>
            <a:pPr lvl="1"/>
            <a:r>
              <a:rPr lang="pl-PL" dirty="0" smtClean="0"/>
              <a:t>utratę wszystkich sesji ustalonych w wyniku zalogowania</a:t>
            </a:r>
          </a:p>
          <a:p>
            <a:pPr lvl="1"/>
            <a:r>
              <a:rPr lang="pl-PL" dirty="0" smtClean="0"/>
              <a:t>użytkownik musi mieć pewność, że wylogowanie zadziałało w każdym aspekcie</a:t>
            </a:r>
          </a:p>
          <a:p>
            <a:pPr lvl="1"/>
            <a:r>
              <a:rPr lang="pl-PL" dirty="0" smtClean="0"/>
              <a:t>interfejs użytkownika musi spełniać wymagania, m.in. związane z przechowywaniem, dostępem do </a:t>
            </a:r>
            <a:r>
              <a:rPr lang="pl-PL" i="1" dirty="0" err="1" smtClean="0"/>
              <a:t>cookies</a:t>
            </a:r>
            <a:endParaRPr lang="pl-PL" i="1" dirty="0"/>
          </a:p>
          <a:p>
            <a:pPr lvl="1"/>
            <a:r>
              <a:rPr lang="pl-PL" dirty="0" smtClean="0"/>
              <a:t>edukacja użytkowników, by mieli świadomość co oznacza wylogowanie</a:t>
            </a:r>
          </a:p>
          <a:p>
            <a:r>
              <a:rPr lang="pl-PL" dirty="0" smtClean="0"/>
              <a:t>W przypadku nieudanego wylogowania, SP nie ma wystarczającej informacji do podania użytkownikowi przyczyny</a:t>
            </a:r>
          </a:p>
        </p:txBody>
      </p:sp>
    </p:spTree>
    <p:extLst>
      <p:ext uri="{BB962C8B-B14F-4D97-AF65-F5344CB8AC3E}">
        <p14:creationId xmlns:p14="http://schemas.microsoft.com/office/powerpoint/2010/main" val="44022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– wylogowanie z usługi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Tylko SAML 2.0 ma możliwość realizacji wylogowania</a:t>
            </a:r>
          </a:p>
          <a:p>
            <a:r>
              <a:rPr lang="pl-PL" dirty="0" smtClean="0"/>
              <a:t>W metadanych </a:t>
            </a:r>
            <a:r>
              <a:rPr lang="pl-PL" dirty="0" err="1" smtClean="0"/>
              <a:t>IdP</a:t>
            </a:r>
            <a:r>
              <a:rPr lang="pl-PL" dirty="0" smtClean="0"/>
              <a:t> są zadeklarowane URL-e związane z </a:t>
            </a:r>
            <a:r>
              <a:rPr lang="pl-PL" i="1" dirty="0" err="1" smtClean="0"/>
              <a:t>SingleLogoutService</a:t>
            </a:r>
            <a:endParaRPr lang="pl-PL" i="1" dirty="0" smtClean="0"/>
          </a:p>
          <a:p>
            <a:r>
              <a:rPr lang="pl-PL" dirty="0" smtClean="0"/>
              <a:t>Opis jak włączyć SLO:</a:t>
            </a:r>
          </a:p>
          <a:p>
            <a:pPr lvl="1"/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wiki.shibboleth.net/confluence/display/SHIB2/IdPEnableSLO</a:t>
            </a:r>
            <a:endParaRPr lang="pl-PL" dirty="0" smtClean="0"/>
          </a:p>
          <a:p>
            <a:pPr marL="457200" lvl="1" indent="0">
              <a:buNone/>
            </a:pPr>
            <a:r>
              <a:rPr lang="pl-PL" dirty="0" smtClean="0"/>
              <a:t>(nie jest zalecane)</a:t>
            </a:r>
          </a:p>
          <a:p>
            <a:pPr marL="457200" lvl="1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86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Problemy techniczne przy wylogowaniu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SimpleSAMLphp</a:t>
            </a:r>
            <a:r>
              <a:rPr lang="pl-PL" dirty="0" smtClean="0"/>
              <a:t> i </a:t>
            </a:r>
            <a:r>
              <a:rPr lang="pl-PL" dirty="0" err="1" smtClean="0"/>
              <a:t>Shibboleth</a:t>
            </a:r>
            <a:r>
              <a:rPr lang="pl-PL" dirty="0" smtClean="0"/>
              <a:t> próbują rozwiązać problem konieczności obsługi licznych </a:t>
            </a:r>
            <a:r>
              <a:rPr lang="pl-PL" i="1" dirty="0" err="1" smtClean="0"/>
              <a:t>cookies</a:t>
            </a:r>
            <a:r>
              <a:rPr lang="pl-PL" dirty="0" smtClean="0"/>
              <a:t> przy wylogowaniu za pomocą interfejsu opartego na </a:t>
            </a:r>
            <a:r>
              <a:rPr lang="pl-PL" dirty="0" err="1" smtClean="0"/>
              <a:t>iFrame</a:t>
            </a:r>
            <a:r>
              <a:rPr lang="pl-PL" dirty="0" smtClean="0"/>
              <a:t>, realizującego wylogowanie typu </a:t>
            </a:r>
            <a:r>
              <a:rPr lang="pl-PL" i="1" dirty="0" smtClean="0"/>
              <a:t>front-channel</a:t>
            </a:r>
            <a:r>
              <a:rPr lang="pl-PL" dirty="0" smtClean="0"/>
              <a:t> (</a:t>
            </a:r>
            <a:r>
              <a:rPr lang="pl-PL" i="1" dirty="0" err="1" smtClean="0"/>
              <a:t>redirect</a:t>
            </a:r>
            <a:r>
              <a:rPr lang="pl-PL" dirty="0" smtClean="0"/>
              <a:t> lub POST)</a:t>
            </a:r>
          </a:p>
          <a:p>
            <a:pPr lvl="1"/>
            <a:r>
              <a:rPr lang="pl-PL" dirty="0" smtClean="0"/>
              <a:t>w przypadku restrykcji dotyczących obsługi obcych </a:t>
            </a:r>
            <a:r>
              <a:rPr lang="pl-PL" i="1" dirty="0" err="1" smtClean="0"/>
              <a:t>cookies</a:t>
            </a:r>
            <a:r>
              <a:rPr lang="pl-PL" dirty="0" smtClean="0"/>
              <a:t> </a:t>
            </a:r>
            <a:r>
              <a:rPr lang="pl-PL" i="1" dirty="0" smtClean="0"/>
              <a:t>(third party)</a:t>
            </a:r>
            <a:r>
              <a:rPr lang="pl-PL" dirty="0" smtClean="0"/>
              <a:t>, dostęp do </a:t>
            </a:r>
            <a:r>
              <a:rPr lang="pl-PL" i="1" dirty="0" err="1" smtClean="0"/>
              <a:t>cookies</a:t>
            </a:r>
            <a:r>
              <a:rPr lang="pl-PL" dirty="0" smtClean="0"/>
              <a:t> nie jest możliwy – SP i </a:t>
            </a:r>
            <a:r>
              <a:rPr lang="pl-PL" dirty="0" err="1" smtClean="0"/>
              <a:t>IdP</a:t>
            </a:r>
            <a:r>
              <a:rPr lang="pl-PL" dirty="0" smtClean="0"/>
              <a:t> muszą używać  wspólnej domeny</a:t>
            </a:r>
          </a:p>
          <a:p>
            <a:r>
              <a:rPr lang="pl-PL" dirty="0" smtClean="0"/>
              <a:t>SP powinien używać wewnętrznej bazy do przechowywania </a:t>
            </a:r>
            <a:r>
              <a:rPr lang="pl-PL" dirty="0" err="1" smtClean="0"/>
              <a:t>cookies</a:t>
            </a:r>
            <a:r>
              <a:rPr lang="pl-PL" dirty="0"/>
              <a:t> </a:t>
            </a:r>
            <a:r>
              <a:rPr lang="pl-PL" dirty="0" smtClean="0"/>
              <a:t>(rozwiązanie w SSP) (jeśli wylogowanie odbywa się we </a:t>
            </a:r>
            <a:r>
              <a:rPr lang="pl-PL" i="1" dirty="0" smtClean="0"/>
              <a:t>front-channel</a:t>
            </a:r>
            <a:r>
              <a:rPr lang="pl-PL" dirty="0" smtClean="0"/>
              <a:t>)</a:t>
            </a:r>
          </a:p>
          <a:p>
            <a:r>
              <a:rPr lang="pl-PL" dirty="0" smtClean="0"/>
              <a:t>Alternatywnie można korzystać z wylogowania w za pośrednictwem </a:t>
            </a:r>
            <a:r>
              <a:rPr lang="pl-PL" i="1" dirty="0" err="1" smtClean="0"/>
              <a:t>back</a:t>
            </a:r>
            <a:r>
              <a:rPr lang="pl-PL" i="1" dirty="0" smtClean="0"/>
              <a:t>-channel</a:t>
            </a:r>
          </a:p>
          <a:p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9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 wylogowania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Szczegółowy opis </a:t>
            </a:r>
          </a:p>
          <a:p>
            <a:pPr marL="400050" lvl="1" indent="0">
              <a:buNone/>
            </a:pPr>
            <a:r>
              <a:rPr lang="pl-PL" dirty="0">
                <a:hlinkClick r:id="rId2"/>
              </a:rPr>
              <a:t>https://fed-lab.org/best-practises/single-logout/</a:t>
            </a:r>
            <a:r>
              <a:rPr lang="pl-PL" dirty="0"/>
              <a:t> </a:t>
            </a:r>
          </a:p>
          <a:p>
            <a:r>
              <a:rPr lang="pl-PL" dirty="0" smtClean="0"/>
              <a:t>Implementacja SLO</a:t>
            </a:r>
          </a:p>
          <a:p>
            <a:pPr lvl="1"/>
            <a:r>
              <a:rPr lang="pl-PL" b="1" dirty="0" err="1" smtClean="0"/>
              <a:t>Shibboleth</a:t>
            </a:r>
            <a:r>
              <a:rPr lang="pl-PL" b="1" dirty="0" smtClean="0"/>
              <a:t> </a:t>
            </a:r>
            <a:r>
              <a:rPr lang="pl-PL" b="1" dirty="0" err="1" smtClean="0"/>
              <a:t>IdP</a:t>
            </a:r>
            <a:r>
              <a:rPr lang="pl-PL" b="1" dirty="0" smtClean="0"/>
              <a:t> </a:t>
            </a:r>
            <a:r>
              <a:rPr lang="pl-PL" dirty="0" smtClean="0"/>
              <a:t>nie wspiera SLO</a:t>
            </a:r>
          </a:p>
          <a:p>
            <a:pPr lvl="1"/>
            <a:r>
              <a:rPr lang="pl-PL" b="1" dirty="0" err="1"/>
              <a:t>Shibboleth</a:t>
            </a:r>
            <a:r>
              <a:rPr lang="pl-PL" b="1" dirty="0"/>
              <a:t> </a:t>
            </a:r>
            <a:r>
              <a:rPr lang="pl-PL" b="1" dirty="0" smtClean="0"/>
              <a:t>SP</a:t>
            </a:r>
            <a:r>
              <a:rPr lang="pl-PL" dirty="0" smtClean="0"/>
              <a:t> wspiera SLO</a:t>
            </a:r>
          </a:p>
          <a:p>
            <a:pPr lvl="1"/>
            <a:r>
              <a:rPr lang="pl-PL" b="1" dirty="0" err="1" smtClean="0"/>
              <a:t>SimpleSAMLphp</a:t>
            </a:r>
            <a:r>
              <a:rPr lang="pl-PL" b="1" dirty="0" smtClean="0"/>
              <a:t> </a:t>
            </a:r>
            <a:r>
              <a:rPr lang="pl-PL" b="1" dirty="0" err="1" smtClean="0"/>
              <a:t>IdP</a:t>
            </a:r>
            <a:r>
              <a:rPr lang="pl-PL" dirty="0" smtClean="0"/>
              <a:t> wspiera SLO, ale wyłącznie gdy są używane powiązania </a:t>
            </a:r>
            <a:r>
              <a:rPr lang="pl-PL" dirty="0"/>
              <a:t>typu </a:t>
            </a:r>
            <a:r>
              <a:rPr lang="pl-PL" i="1" dirty="0" smtClean="0"/>
              <a:t>front-channel</a:t>
            </a:r>
          </a:p>
          <a:p>
            <a:pPr lvl="1"/>
            <a:r>
              <a:rPr lang="pl-PL" b="1" dirty="0" err="1" smtClean="0"/>
              <a:t>SimpleSAMLphp</a:t>
            </a:r>
            <a:r>
              <a:rPr lang="pl-PL" b="1" dirty="0" smtClean="0"/>
              <a:t> </a:t>
            </a:r>
            <a:r>
              <a:rPr lang="pl-PL" b="1" dirty="0"/>
              <a:t>SP</a:t>
            </a:r>
            <a:r>
              <a:rPr lang="pl-PL" dirty="0"/>
              <a:t>: </a:t>
            </a:r>
            <a:r>
              <a:rPr lang="pl-PL" dirty="0" smtClean="0"/>
              <a:t>wspiera SLO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83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usług korzystających z logowania federacyjnego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http://foodl.org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http://atlases.muni.cz</a:t>
            </a:r>
            <a:endParaRPr lang="pl-PL" dirty="0" smtClean="0"/>
          </a:p>
          <a:p>
            <a:r>
              <a:rPr lang="en-GB" dirty="0">
                <a:hlinkClick r:id="rId4"/>
              </a:rPr>
              <a:t>https://tnc15.terena.org</a:t>
            </a:r>
            <a:r>
              <a:rPr lang="en-GB" dirty="0" smtClean="0">
                <a:hlinkClick r:id="rId4"/>
              </a:rPr>
              <a:t>/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Obie strony usługodawca </a:t>
            </a:r>
            <a:r>
              <a:rPr lang="pl-PL" i="1" dirty="0" smtClean="0"/>
              <a:t>(Service Provider, SP) </a:t>
            </a:r>
            <a:r>
              <a:rPr lang="pl-PL" dirty="0" smtClean="0"/>
              <a:t>i dostawca tożsamości </a:t>
            </a:r>
            <a:r>
              <a:rPr lang="pl-PL" i="1" dirty="0" smtClean="0"/>
              <a:t>(Identity Provider, </a:t>
            </a:r>
            <a:r>
              <a:rPr lang="pl-PL" i="1" dirty="0" err="1" smtClean="0"/>
              <a:t>IdP</a:t>
            </a:r>
            <a:r>
              <a:rPr lang="pl-PL" i="1" dirty="0" smtClean="0"/>
              <a:t>)</a:t>
            </a:r>
            <a:r>
              <a:rPr lang="pl-PL" dirty="0" smtClean="0"/>
              <a:t> używają protokołu SAML do obsługi procesu logowania</a:t>
            </a:r>
          </a:p>
          <a:p>
            <a:r>
              <a:rPr lang="pl-PL" dirty="0" err="1" smtClean="0"/>
              <a:t>IdP</a:t>
            </a:r>
            <a:r>
              <a:rPr lang="pl-PL" dirty="0" smtClean="0"/>
              <a:t>/SP muszą znać swoich potencjalnych partnerów</a:t>
            </a:r>
          </a:p>
          <a:p>
            <a:pPr lvl="1"/>
            <a:r>
              <a:rPr lang="pl-PL" dirty="0" smtClean="0"/>
              <a:t>wszystko upraszcza wymiana metadanych</a:t>
            </a:r>
          </a:p>
          <a:p>
            <a:r>
              <a:rPr lang="pl-PL" dirty="0" smtClean="0"/>
              <a:t>Przekierowania – podstawa działania </a:t>
            </a:r>
          </a:p>
        </p:txBody>
      </p:sp>
    </p:spTree>
    <p:extLst>
      <p:ext uri="{BB962C8B-B14F-4D97-AF65-F5344CB8AC3E}">
        <p14:creationId xmlns:p14="http://schemas.microsoft.com/office/powerpoint/2010/main" val="103525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działa….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Wchodzimy na </a:t>
            </a:r>
            <a:r>
              <a:rPr lang="pl-PL" dirty="0"/>
              <a:t>stronę </a:t>
            </a:r>
            <a:r>
              <a:rPr lang="pl-PL" dirty="0">
                <a:hlinkClick r:id="rId2"/>
              </a:rPr>
              <a:t>https://foodl.org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(SP)</a:t>
            </a:r>
          </a:p>
          <a:p>
            <a:r>
              <a:rPr lang="pl-PL" dirty="0" smtClean="0"/>
              <a:t>Przycisk </a:t>
            </a:r>
            <a:r>
              <a:rPr lang="pl-PL" b="1" dirty="0" smtClean="0"/>
              <a:t>Login</a:t>
            </a:r>
            <a:r>
              <a:rPr lang="pl-PL" dirty="0" smtClean="0"/>
              <a:t> wywołuje okno usługi wyszukiwania </a:t>
            </a:r>
            <a:r>
              <a:rPr lang="pl-PL" dirty="0" err="1" smtClean="0"/>
              <a:t>IdP</a:t>
            </a:r>
            <a:r>
              <a:rPr lang="pl-PL" dirty="0" smtClean="0"/>
              <a:t>, </a:t>
            </a:r>
            <a:r>
              <a:rPr lang="pl-PL" i="1" dirty="0" smtClean="0"/>
              <a:t>Discovery Service</a:t>
            </a:r>
          </a:p>
          <a:p>
            <a:r>
              <a:rPr lang="pl-PL" dirty="0" smtClean="0"/>
              <a:t>Wybieramy naszego dostawcę tożsamości</a:t>
            </a:r>
          </a:p>
          <a:p>
            <a:pPr lvl="1"/>
            <a:r>
              <a:rPr lang="pl-PL" dirty="0" smtClean="0"/>
              <a:t>SP przekazuje do </a:t>
            </a:r>
            <a:r>
              <a:rPr lang="pl-PL" dirty="0" err="1" smtClean="0"/>
              <a:t>IdP</a:t>
            </a:r>
            <a:r>
              <a:rPr lang="pl-PL" dirty="0" smtClean="0"/>
              <a:t> </a:t>
            </a:r>
            <a:r>
              <a:rPr lang="pl-PL" b="1" i="1" dirty="0" smtClean="0"/>
              <a:t>SAML 2.0 </a:t>
            </a:r>
            <a:r>
              <a:rPr lang="pl-PL" b="1" i="1" dirty="0" err="1" smtClean="0"/>
              <a:t>AuthnRequest</a:t>
            </a:r>
            <a:endParaRPr lang="pl-PL" b="1" i="1" dirty="0"/>
          </a:p>
          <a:p>
            <a:pPr lvl="1"/>
            <a:r>
              <a:rPr lang="pl-PL" dirty="0" smtClean="0"/>
              <a:t>przeglądarka otrzymuje przekierowanie na stronę dostawcy tożsamości (</a:t>
            </a:r>
            <a:r>
              <a:rPr lang="pl-PL" dirty="0" err="1" smtClean="0"/>
              <a:t>IdP</a:t>
            </a:r>
            <a:r>
              <a:rPr lang="pl-PL" dirty="0" smtClean="0"/>
              <a:t>) – przeglądarka przesyła do </a:t>
            </a:r>
            <a:r>
              <a:rPr lang="pl-PL" dirty="0" err="1" smtClean="0"/>
              <a:t>IdP</a:t>
            </a:r>
            <a:r>
              <a:rPr lang="pl-PL" dirty="0" smtClean="0"/>
              <a:t> zlecenie </a:t>
            </a:r>
          </a:p>
          <a:p>
            <a:pPr lvl="2"/>
            <a:r>
              <a:rPr lang="pl-PL" dirty="0" smtClean="0"/>
              <a:t>parametr </a:t>
            </a:r>
            <a:r>
              <a:rPr lang="pl-PL" i="1" dirty="0" err="1" smtClean="0"/>
              <a:t>SAMLRequest</a:t>
            </a:r>
            <a:r>
              <a:rPr lang="pl-PL" dirty="0" smtClean="0"/>
              <a:t> zawiera zlecenie</a:t>
            </a:r>
          </a:p>
          <a:p>
            <a:pPr lvl="2"/>
            <a:r>
              <a:rPr lang="pl-PL" dirty="0" smtClean="0"/>
              <a:t>parametr </a:t>
            </a:r>
            <a:r>
              <a:rPr lang="pl-PL" i="1" dirty="0" err="1" smtClean="0"/>
              <a:t>RelayState</a:t>
            </a:r>
            <a:r>
              <a:rPr lang="pl-PL" dirty="0" smtClean="0"/>
              <a:t> zawiera URL powrotu do usługi, po uwierzytelnieniu</a:t>
            </a:r>
          </a:p>
          <a:p>
            <a:pPr lvl="1"/>
            <a:r>
              <a:rPr lang="pl-PL" dirty="0" smtClean="0"/>
              <a:t>dostawca tożsamości po uwierzytelnieniu przekazuje przeglądarce </a:t>
            </a:r>
            <a:r>
              <a:rPr lang="pl-PL" b="1" i="1" dirty="0" smtClean="0"/>
              <a:t>SAML 2.0 </a:t>
            </a:r>
            <a:r>
              <a:rPr lang="pl-PL" b="1" i="1" dirty="0" err="1" smtClean="0"/>
              <a:t>Response</a:t>
            </a:r>
            <a:r>
              <a:rPr lang="pl-PL" dirty="0" smtClean="0"/>
              <a:t>, przeglądarka  dostarcza odpowiedź do SP </a:t>
            </a:r>
          </a:p>
          <a:p>
            <a:pPr marL="914400" lvl="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85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2.0 </a:t>
            </a:r>
            <a:r>
              <a:rPr lang="pl-PL" dirty="0" err="1" smtClean="0"/>
              <a:t>AuthRequest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669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samlp:AuthnRequest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xmlns:samlp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="urn:oasis:names:tc:SAML:2.0:protocol"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xmlns:saml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="urn:oasis:names:tc:SAML:2.0:assertion" ID="_5f781b0c3a73092308f978ee1fbe6ab9d786dac636"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="2.0"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IssueInstant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="2014-10-24T12:48:18Z"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="https://login.aai.pionier.net.pl/IdP/saml2/idp/SSOService.php"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AssertionConsumerServiceURL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="https://aai.pionier.net.pl/test/module.php/saml/sp/saml2-acs.php/default-sp"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ProtocolBinding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="urn:oasis:names:tc:SAML:2.0:bindings:HTTP-POST"&gt;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saml:Issuer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&gt;https://aai.pionier.net.pl/test/module.php/saml/sp/metadata.php/default-sp&lt;/saml:Issuer&gt;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samlp:NameIDPolicy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Format="urn:oasis:names:tc:SAML:2.0:nameid-format:persistent"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AllowCreate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samlp:AuthnRequest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95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SAML 2.0 </a:t>
            </a:r>
            <a:r>
              <a:rPr lang="pl-PL" dirty="0" err="1"/>
              <a:t>Response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&lt;saml2p:Response ...&gt;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&lt;saml2:Issuer ...&gt;...&lt;/saml2:Issuer&gt;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&lt;saml2p:Status&gt;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pl-PL" sz="4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saml2p:StatusCode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Value="urn:oasis:names:tc:SAML:2.0:status:Success"/&gt;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4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saml2p:Status&gt;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&lt;saml2:Assertion ...&gt;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&lt;saml2:Issuer ...&gt;...&lt;/saml2:Issuer&gt;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pl-PL" sz="4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xmlns:ds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="http://www.w3.org/2000/09/</a:t>
            </a:r>
            <a:r>
              <a:rPr lang="pl-PL" sz="4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xmldsig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#"&gt;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....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lang="pl-PL" sz="4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&lt;saml2:Subject&gt;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&lt;saml2:NameID ...&gt;...&lt;/saml2:NameID&gt;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&lt;saml2:SubjectConfirmation ..&gt;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...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&lt;/saml2:SubjectConfirmation&gt;</a:t>
            </a:r>
          </a:p>
          <a:p>
            <a:pPr marL="0" indent="0">
              <a:buNone/>
            </a:pPr>
            <a:r>
              <a:rPr lang="pl-PL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&lt;/saml2:Subject&gt;</a:t>
            </a:r>
          </a:p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86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SAML 2.0 </a:t>
            </a:r>
            <a:r>
              <a:rPr lang="pl-PL" dirty="0" err="1"/>
              <a:t>Response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7419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saml2:Conditions ...&gt;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&lt;saml2:AudienceRestriction&gt;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&lt;saml2:Audience&gt;...&lt;/saml2:Audience&gt;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&lt;/saml2:AudienceRestriction&gt;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&lt;/saml2:Conditions&gt;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&lt;saml2:AuthnStatement ...&gt;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&lt;saml2:SubjectLocality </a:t>
            </a:r>
            <a:r>
              <a:rPr lang="pl-PL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="..."/&gt;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&lt;saml2:AuthnContext&gt;</a:t>
            </a:r>
          </a:p>
          <a:p>
            <a:pPr marL="0" indent="0">
              <a:buNone/>
            </a:pP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……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saml2:AuthnContext&gt;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&lt;/saml2:AuthnStatement&gt;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&lt;saml2:AttributeStatement&gt;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&lt;saml2:Attribute ...&gt;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&lt;saml2:AttributeValue </a:t>
            </a: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...&gt; ...    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&lt;/</a:t>
            </a: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saml2:AttributeValue&gt;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&lt;/saml2:Attribute&gt;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&lt;/saml2:AttributeStatement&gt;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&lt;/saml2:Assertion&gt;</a:t>
            </a:r>
          </a:p>
          <a:p>
            <a:pPr marL="0" indent="0">
              <a:buNone/>
            </a:pPr>
            <a:r>
              <a:rPr lang="pl-PL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&lt;/saml2p:Response&gt;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5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/>
        </p:nvSpPr>
        <p:spPr>
          <a:xfrm>
            <a:off x="323528" y="3140968"/>
            <a:ext cx="1728192" cy="216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2501696" y="2852936"/>
            <a:ext cx="1782272" cy="216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SAML 2.0 </a:t>
            </a:r>
            <a:r>
              <a:rPr lang="pl-PL" dirty="0" err="1" smtClean="0"/>
              <a:t>Response</a:t>
            </a:r>
            <a:r>
              <a:rPr lang="pl-PL" dirty="0" smtClean="0"/>
              <a:t> - szczegóły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samlp:Response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xmlns:samlp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="urn:oasis:names:tc:SAML:2.0:protocol"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xmlns:saml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="urn:oasis:names:tc:SAML:2.0:assertion" ID="_50a42e9771e22e993e49555114887975f1cc2e0d26" Version="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2.0"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IssueInstant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="2014-10-24T12:56:32Z"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="https://aai.pionier.net.pl/test/module.php/saml/sp/saml2-acs.php/default-sp"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InResponseTo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="_5f781b0c3a73092308f978ee1fbe6ab9d786dac636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saml:Issuer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&gt;https://login.aai.pionier.net.pl/IdP/saml2/idp/metadata.php&lt;/saml:Issuer&gt;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="http://www.w3.org/2000/09/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xmldsig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6995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2460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samlp:Status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samlp:StatusCode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Value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="urn:oasis:names:tc:SAML:2.0:status:Success"/&gt;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samlp:Status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saml:Assertion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xmlns:xsi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="http://www.w3.org/2001/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XMLSchema-instance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xmlns:xs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="http://www.w3.org/2001/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XMLSchema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="_6410302306af77edf1b33e0623508ae4369bda6a9b"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Version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="2.0"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IssueInstant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="2014-10-24T12:56:32Z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 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saml:Issuer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https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login.aai.pionier.net.pl/IdP/saml2/idp/metadata.php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saml:Issuer&gt;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xmlns:ds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="http://www.w3.org/2000/09/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xmldsig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#"&gt;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…….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ds:Signature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2460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saml:Subject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saml:NameID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SPNameQualifier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pl-PL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aai.pionier.net.pl/test/module.php/saml/sp/metadata.php/default-sp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Format=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"urn:oasis:names:tc:SAML:2.0:nameid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format:transient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_6b59718d34d89352e0d6fcfd22cc476b91e6cb4737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saml:NameID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saml:SubjectConfirmation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Method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="urn:oasis:names:tc:SAML:2.0:cm:bearer"&gt;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saml:SubjectConfirmationData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NotOnOrAfter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="2014-10-24T13:09:43Z"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Recipient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https://aai.pionier.net.pl/test/module.php/saml/sp/saml2-acs.php/default-sp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InResponseTo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"_02f7130df717271e6998a1a7e3cf9f2ee839df6f78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saml:SubjectConfirmation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saml:Subject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12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1055</Words>
  <Application>Microsoft Office PowerPoint</Application>
  <PresentationFormat>Pokaz na ekranie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Logowanie federacyjne</vt:lpstr>
      <vt:lpstr>Przykłady usług korzystających z logowania federacyjnego</vt:lpstr>
      <vt:lpstr>Jak to działa…. </vt:lpstr>
      <vt:lpstr>SAML 2.0 AuthRequest </vt:lpstr>
      <vt:lpstr>SAML 2.0 Response</vt:lpstr>
      <vt:lpstr>SAML 2.0 Response</vt:lpstr>
      <vt:lpstr>SAML 2.0 Response - szczegóły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SAML – bezpieczeństwo wymiany danych</vt:lpstr>
      <vt:lpstr>SAML – wylogowanie z usługi</vt:lpstr>
      <vt:lpstr>SAML – wylogowanie z usługi</vt:lpstr>
      <vt:lpstr>SAML – wylogowanie z usługi</vt:lpstr>
      <vt:lpstr>Problemy techniczne przy wylogowaniu</vt:lpstr>
      <vt:lpstr>Implementacja wylogowania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twoln</cp:lastModifiedBy>
  <cp:revision>84</cp:revision>
  <dcterms:created xsi:type="dcterms:W3CDTF">2012-08-16T11:50:54Z</dcterms:created>
  <dcterms:modified xsi:type="dcterms:W3CDTF">2014-10-27T21:08:14Z</dcterms:modified>
</cp:coreProperties>
</file>