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8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1CE6-BEDC-4220-8A1E-FB8EA928AD6F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3C19-D8E0-40EA-99BF-28C43BCAC66A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\\puma\TMW-add\UCI\PIONIER\MAN-HA\Grafika\PIONIER_ID_logo_ciem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755577"/>
            <a:ext cx="1560136" cy="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568952" cy="1872208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101600" dist="76200" dir="5400000" algn="t" rotWithShape="0">
                    <a:schemeClr val="bg1">
                      <a:alpha val="92000"/>
                    </a:scheme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51520" y="4869160"/>
            <a:ext cx="8568952" cy="98296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Tomasz Wolniewicz</a:t>
            </a:r>
          </a:p>
          <a:p>
            <a:r>
              <a:rPr lang="pl-PL" dirty="0" smtClean="0"/>
              <a:t>UCI UMK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2" y="116632"/>
            <a:ext cx="2385575" cy="9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 userDrawn="1"/>
        </p:nvSpPr>
        <p:spPr>
          <a:xfrm>
            <a:off x="7020272" y="783942"/>
            <a:ext cx="206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Toruń 28/29.10.2014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04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864096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4" name="Picture 2" descr="\\puma\TMW-add\UCI\PIONIER\MAN-HA\Grafika\PIONIER_ID_logo_ciem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64" y="548680"/>
            <a:ext cx="980883" cy="3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0" y="3068960"/>
            <a:ext cx="9144000" cy="982960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schemeClr val="bg1">
                      <a:alpha val="91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PARTNERZY</a:t>
            </a:r>
            <a:endParaRPr lang="pl-PL" dirty="0"/>
          </a:p>
        </p:txBody>
      </p:sp>
      <p:cxnSp>
        <p:nvCxnSpPr>
          <p:cNvPr id="7" name="Łącznik prostoliniowy 6"/>
          <p:cNvCxnSpPr/>
          <p:nvPr userDrawn="1"/>
        </p:nvCxnSpPr>
        <p:spPr>
          <a:xfrm>
            <a:off x="-36512" y="3356992"/>
            <a:ext cx="9180512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1B4-A021-44AA-BE0A-1318E600C911}" type="datetimeFigureOut">
              <a:rPr lang="pl-PL" smtClean="0"/>
              <a:t>2014-10-27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C478-1BFD-44A6-8001-5E1115EDBD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gain.org/sp/module.php/core/frontpage_federation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ai.pionier.net.pl/index.php/Federacja:Shibboleth_SP#Discovery_Service_.28DS.29_-_us.C5.82uga_poszukiwania_dostawcy_to.C5.BCsamo.C5.9Bci" TargetMode="External"/><Relationship Id="rId2" Type="http://schemas.openxmlformats.org/officeDocument/2006/relationships/hyperlink" Target="https://wiki.aai.pionier.net.pl/index.php/Plik:shibboleth-ds.tg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ib-sp.uci.umk.pl/secur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p.example.pl/shibboleth-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p.example.pl/shibboleth-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ai.pionier.net.pl/WAY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hibboleth.net/confluence/display/SHIB2/DSInstall" TargetMode="External"/><Relationship Id="rId2" Type="http://schemas.openxmlformats.org/officeDocument/2006/relationships/hyperlink" Target="http://shibboleth.net/downloads/centralized-discovery-service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witch.ch/aai/support/tools/wayf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juice.org/getting-started/#deploy-embedded" TargetMode="External"/><Relationship Id="rId2" Type="http://schemas.openxmlformats.org/officeDocument/2006/relationships/hyperlink" Target="http://discojuic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n.discojuice.org/discovery" TargetMode="External"/><Relationship Id="rId4" Type="http://schemas.openxmlformats.org/officeDocument/2006/relationships/hyperlink" Target="http://discojuice.org/getting-started/#deploy-glob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Usługi wyszukiwania dostawców tożsamości</a:t>
            </a:r>
            <a:br>
              <a:rPr lang="pl-PL" sz="3200" dirty="0" smtClean="0"/>
            </a:br>
            <a:r>
              <a:rPr lang="pl-PL" sz="3200" dirty="0" smtClean="0"/>
              <a:t>Discovery Service, DS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622920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smtClean="0"/>
              <a:t>Górecka-Wolniewicz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6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DiscoJuice</a:t>
            </a:r>
            <a:r>
              <a:rPr lang="pl-PL" dirty="0" smtClean="0"/>
              <a:t> v2 i v1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Działa jako moduł </a:t>
            </a:r>
            <a:r>
              <a:rPr lang="pl-PL" dirty="0" err="1" smtClean="0"/>
              <a:t>SimpleSAMLphp</a:t>
            </a:r>
            <a:endParaRPr lang="pl-PL" dirty="0" smtClean="0"/>
          </a:p>
          <a:p>
            <a:r>
              <a:rPr lang="pl-PL" dirty="0" smtClean="0"/>
              <a:t>Metadane dostawców uwierzytelnienia (</a:t>
            </a:r>
            <a:r>
              <a:rPr lang="pl-PL" dirty="0" err="1" smtClean="0"/>
              <a:t>IdP</a:t>
            </a:r>
            <a:r>
              <a:rPr lang="pl-PL" dirty="0" smtClean="0"/>
              <a:t>) są umieszczane lokalnie na dysku w postaci JSON</a:t>
            </a:r>
          </a:p>
          <a:p>
            <a:r>
              <a:rPr lang="pl-PL" dirty="0" smtClean="0"/>
              <a:t>Moduł </a:t>
            </a:r>
            <a:r>
              <a:rPr lang="pl-PL" dirty="0" err="1" smtClean="0"/>
              <a:t>discojuice</a:t>
            </a:r>
            <a:r>
              <a:rPr lang="pl-PL" dirty="0" smtClean="0"/>
              <a:t> musi być włączony, inicjujemy pobieranie danych  za pomocą strony administracyjnej</a:t>
            </a:r>
          </a:p>
          <a:p>
            <a:r>
              <a:rPr lang="pl-PL" dirty="0" smtClean="0"/>
              <a:t>Przykład:</a:t>
            </a:r>
          </a:p>
          <a:p>
            <a:pPr marL="457200" lvl="1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www.edugain.org/sp/module.php/core/frontpage_federation.php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4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8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Wbudowana usługa </a:t>
            </a:r>
            <a:r>
              <a:rPr lang="pl-PL" i="1" dirty="0" smtClean="0"/>
              <a:t>Discovery Service</a:t>
            </a:r>
            <a:endParaRPr lang="en-GB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Wbudowana usługa poszukiwania </a:t>
            </a:r>
            <a:r>
              <a:rPr lang="pl-PL" dirty="0" err="1" smtClean="0"/>
              <a:t>IdP</a:t>
            </a:r>
            <a:r>
              <a:rPr lang="pl-PL" dirty="0" smtClean="0"/>
              <a:t> – </a:t>
            </a:r>
            <a:r>
              <a:rPr lang="pl-PL" i="1" dirty="0" smtClean="0"/>
              <a:t>Embedded Discovery Service, EDS </a:t>
            </a:r>
            <a:r>
              <a:rPr lang="pl-PL" dirty="0" smtClean="0"/>
              <a:t>umożliwia SP udostępnianie listy potencjalnych dostawców tożsamości w ramach tego samego serwisu, bez przekierowania do zewnętrznych usług</a:t>
            </a:r>
          </a:p>
          <a:p>
            <a:r>
              <a:rPr lang="pl-PL" dirty="0" err="1" smtClean="0"/>
              <a:t>SimpleSAMLphp</a:t>
            </a:r>
            <a:r>
              <a:rPr lang="pl-PL" dirty="0" smtClean="0"/>
              <a:t> SP </a:t>
            </a:r>
          </a:p>
          <a:p>
            <a:pPr lvl="1"/>
            <a:r>
              <a:rPr lang="pl-PL" dirty="0" smtClean="0"/>
              <a:t>po skonfigurowaniu metadanych, SP pokazuje wszystkie dostępne </a:t>
            </a:r>
            <a:r>
              <a:rPr lang="pl-PL" dirty="0" err="1" smtClean="0"/>
              <a:t>IdP</a:t>
            </a:r>
            <a:r>
              <a:rPr lang="pl-PL" dirty="0" smtClean="0"/>
              <a:t> </a:t>
            </a:r>
          </a:p>
          <a:p>
            <a:pPr lvl="2"/>
            <a:r>
              <a:rPr lang="pl-PL" dirty="0" smtClean="0"/>
              <a:t>domyślnie lista jest prezentowana w postaci listy </a:t>
            </a:r>
            <a:r>
              <a:rPr lang="pl-PL" i="1" dirty="0" err="1" smtClean="0"/>
              <a:t>dropdown</a:t>
            </a:r>
            <a:r>
              <a:rPr lang="pl-PL" dirty="0" smtClean="0"/>
              <a:t>, w konfiguracji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config.php</a:t>
            </a:r>
            <a:r>
              <a:rPr lang="pl-PL" dirty="0" smtClean="0"/>
              <a:t> można zmienić parametr </a:t>
            </a:r>
            <a:r>
              <a:rPr lang="pl-PL" i="1" dirty="0" err="1" smtClean="0"/>
              <a:t>idpdisco.layout</a:t>
            </a:r>
            <a:r>
              <a:rPr lang="pl-PL" i="1" dirty="0" smtClean="0"/>
              <a:t> </a:t>
            </a:r>
            <a:r>
              <a:rPr lang="pl-PL" dirty="0" smtClean="0"/>
              <a:t>na </a:t>
            </a:r>
            <a:r>
              <a:rPr lang="pl-PL" i="1" dirty="0" err="1" smtClean="0"/>
              <a:t>links</a:t>
            </a:r>
            <a:endParaRPr lang="pl-PL" i="1" dirty="0" smtClean="0"/>
          </a:p>
          <a:p>
            <a:r>
              <a:rPr lang="pl-PL" dirty="0" err="1" smtClean="0"/>
              <a:t>Shibboleth</a:t>
            </a:r>
            <a:r>
              <a:rPr lang="pl-PL" dirty="0" smtClean="0"/>
              <a:t> SP</a:t>
            </a:r>
          </a:p>
          <a:p>
            <a:pPr lvl="1"/>
            <a:r>
              <a:rPr lang="pl-PL" dirty="0" smtClean="0"/>
              <a:t>możliwe jest korzystanie z załadowanych metadanych poprzez wbudowanie w strony dostępowe plików </a:t>
            </a:r>
            <a:r>
              <a:rPr lang="pl-PL" dirty="0" err="1" smtClean="0"/>
              <a:t>Javascript</a:t>
            </a:r>
            <a:r>
              <a:rPr lang="pl-PL" dirty="0" smtClean="0"/>
              <a:t> / CSS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2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Wbudowana usługa </a:t>
            </a:r>
            <a:r>
              <a:rPr lang="pl-PL" i="1" dirty="0" smtClean="0"/>
              <a:t>Discovery Service</a:t>
            </a:r>
            <a:endParaRPr lang="en-GB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Shibboleth</a:t>
            </a:r>
            <a:r>
              <a:rPr lang="pl-PL" dirty="0" smtClean="0"/>
              <a:t> SP</a:t>
            </a:r>
          </a:p>
          <a:p>
            <a:pPr lvl="1"/>
            <a:r>
              <a:rPr lang="pl-PL" dirty="0" smtClean="0"/>
              <a:t>projekt </a:t>
            </a:r>
            <a:r>
              <a:rPr lang="pl-PL" dirty="0" err="1" smtClean="0"/>
              <a:t>Shibboleth</a:t>
            </a:r>
            <a:r>
              <a:rPr lang="pl-PL" dirty="0" smtClean="0"/>
              <a:t> udostępnia pakiet instalacyjny</a:t>
            </a:r>
            <a:endParaRPr lang="pl-PL" dirty="0"/>
          </a:p>
          <a:p>
            <a:pPr marL="857250" lvl="2" indent="0">
              <a:buNone/>
            </a:pP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shibboleth-embedded-ds</a:t>
            </a:r>
            <a:endParaRPr lang="pl-PL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dirty="0" smtClean="0"/>
              <a:t>dostosowane archiwum na WIKI </a:t>
            </a:r>
            <a:r>
              <a:rPr lang="pl-PL" dirty="0" err="1" smtClean="0"/>
              <a:t>PIONIER.Id</a:t>
            </a:r>
            <a:r>
              <a:rPr lang="pl-PL" dirty="0" smtClean="0"/>
              <a:t>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wiki.aai.pionier.net.pl/index.php/Plik:shibboleth-ds.tgz</a:t>
            </a:r>
            <a:endParaRPr lang="pl-PL" dirty="0" smtClean="0"/>
          </a:p>
          <a:p>
            <a:pPr lvl="2"/>
            <a:r>
              <a:rPr lang="pl-PL" dirty="0"/>
              <a:t>opis </a:t>
            </a:r>
            <a:r>
              <a:rPr lang="pl-PL" dirty="0" smtClean="0"/>
              <a:t>konfiguracji, patrz </a:t>
            </a:r>
            <a:r>
              <a:rPr lang="pl-PL" dirty="0" smtClean="0">
                <a:hlinkClick r:id="rId3"/>
              </a:rPr>
              <a:t>Embedded DS</a:t>
            </a:r>
            <a:r>
              <a:rPr lang="pl-PL" dirty="0" smtClean="0"/>
              <a:t> </a:t>
            </a:r>
          </a:p>
          <a:p>
            <a:pPr lvl="2"/>
            <a:r>
              <a:rPr lang="pl-PL" dirty="0" smtClean="0"/>
              <a:t>archiwum należy rozładować w katalogu </a:t>
            </a:r>
            <a:r>
              <a:rPr lang="pl-PL" i="1" dirty="0" smtClean="0"/>
              <a:t>/</a:t>
            </a:r>
            <a:r>
              <a:rPr lang="pl-PL" i="1" dirty="0" err="1" smtClean="0"/>
              <a:t>etc</a:t>
            </a:r>
            <a:endParaRPr lang="pl-PL" i="1" dirty="0" smtClean="0"/>
          </a:p>
          <a:p>
            <a:pPr lvl="2"/>
            <a:r>
              <a:rPr lang="pl-PL" dirty="0" smtClean="0"/>
              <a:t>dostosowujemy pliki, m.in. w </a:t>
            </a:r>
            <a:r>
              <a:rPr lang="pl-PL" i="1" dirty="0"/>
              <a:t>idpselect_config.js</a:t>
            </a:r>
            <a:r>
              <a:rPr lang="pl-PL" dirty="0"/>
              <a:t> można ustawić </a:t>
            </a:r>
            <a:r>
              <a:rPr lang="pl-PL" i="1" dirty="0" err="1" smtClean="0"/>
              <a:t>defaultLogo</a:t>
            </a:r>
            <a:endParaRPr lang="pl-PL" i="1" dirty="0" smtClean="0"/>
          </a:p>
          <a:p>
            <a:pPr lvl="2"/>
            <a:r>
              <a:rPr lang="pl-PL" dirty="0" smtClean="0"/>
              <a:t>przykład </a:t>
            </a:r>
            <a:r>
              <a:rPr lang="pl-PL" dirty="0">
                <a:hlinkClick r:id="rId4"/>
              </a:rPr>
              <a:t>https://shib-sp.uci.umk.pl/secure/</a:t>
            </a:r>
            <a:endParaRPr lang="pl-PL" dirty="0"/>
          </a:p>
          <a:p>
            <a:pPr lvl="2"/>
            <a:endParaRPr lang="pl-PL" dirty="0" smtClean="0"/>
          </a:p>
          <a:p>
            <a:pPr lvl="2"/>
            <a:endParaRPr lang="pl-PL" dirty="0" smtClean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9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Wbudowana usługa </a:t>
            </a:r>
            <a:r>
              <a:rPr lang="pl-PL" i="1" dirty="0" smtClean="0"/>
              <a:t>Discovery Service</a:t>
            </a:r>
            <a:endParaRPr lang="en-GB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525963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Shibboleth</a:t>
            </a:r>
            <a:r>
              <a:rPr lang="pl-PL" dirty="0" smtClean="0"/>
              <a:t> SP</a:t>
            </a:r>
          </a:p>
          <a:p>
            <a:pPr lvl="1"/>
            <a:r>
              <a:rPr lang="pl-PL" dirty="0" smtClean="0"/>
              <a:t>w konfiguracji Apache trzeba dodać wskazania </a:t>
            </a:r>
            <a:r>
              <a:rPr lang="pl-PL" dirty="0"/>
              <a:t>lokalizacji plików, tak by adres </a:t>
            </a:r>
            <a:r>
              <a:rPr lang="pl-PL" dirty="0">
                <a:hlinkClick r:id="rId2"/>
              </a:rPr>
              <a:t>https://sp.example.pl/shibboleth-ds/</a:t>
            </a:r>
            <a:r>
              <a:rPr lang="pl-PL" dirty="0"/>
              <a:t> prowadził do usługi </a:t>
            </a:r>
            <a:r>
              <a:rPr lang="pl-PL" dirty="0" smtClean="0"/>
              <a:t>EDS</a:t>
            </a:r>
          </a:p>
          <a:p>
            <a:pPr marL="11430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Alias 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/idpselect_config.js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11430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/idpselect_config.js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/idpselect.js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/idpselect.js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/idpselect.css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/idpselect.css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/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/index.html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Przygotowanie </a:t>
            </a:r>
            <a:r>
              <a:rPr lang="pl-PL" dirty="0" err="1" smtClean="0"/>
              <a:t>Shibboleth</a:t>
            </a:r>
            <a:r>
              <a:rPr lang="pl-PL" dirty="0" smtClean="0"/>
              <a:t> SP</a:t>
            </a:r>
            <a:br>
              <a:rPr lang="pl-PL" dirty="0" smtClean="0"/>
            </a:br>
            <a:r>
              <a:rPr lang="pl-PL" dirty="0" smtClean="0"/>
              <a:t>do korzystania z EDS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Modyfikujemy ustawienie w elemencie &lt;SSO&gt;</a:t>
            </a:r>
          </a:p>
          <a:p>
            <a:pPr marL="400050" lvl="1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&lt;SSO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discoveryProtocol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="SAMLDS" </a:t>
            </a:r>
            <a:r>
              <a:rPr lang="pl-PL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discoveryURL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https://sp.example.pl/shibboleth-ds/</a:t>
            </a: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400050" lvl="1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lang="pl-PL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SAML2</a:t>
            </a:r>
            <a:endParaRPr lang="pl-PL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pl-PL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&lt;/SSO&gt;</a:t>
            </a:r>
          </a:p>
          <a:p>
            <a:r>
              <a:rPr lang="pl-PL" dirty="0" smtClean="0"/>
              <a:t>Na stronie usługi trzeba </a:t>
            </a:r>
          </a:p>
          <a:p>
            <a:pPr lvl="1"/>
            <a:r>
              <a:rPr lang="pl-PL" dirty="0" smtClean="0"/>
              <a:t>dodać odwołania do CSS-ów EDS</a:t>
            </a:r>
          </a:p>
          <a:p>
            <a:pPr lvl="1"/>
            <a:r>
              <a:rPr lang="pl-PL" dirty="0"/>
              <a:t>zamieścić blok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id="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idpSelect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914400" lvl="2" indent="0">
              <a:buNone/>
            </a:pPr>
            <a:r>
              <a:rPr lang="pl-PL" dirty="0" smtClean="0"/>
              <a:t>jest to miejsce na prezentację listy </a:t>
            </a:r>
            <a:r>
              <a:rPr lang="pl-PL" dirty="0" err="1" smtClean="0"/>
              <a:t>IdP</a:t>
            </a:r>
            <a:endParaRPr lang="pl-PL" dirty="0" smtClean="0"/>
          </a:p>
          <a:p>
            <a:pPr lvl="1"/>
            <a:r>
              <a:rPr lang="pl-PL" dirty="0" smtClean="0"/>
              <a:t>na końcu strony umieszczamy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="idpselect_config.js"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="idpselect.js"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48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EDS w </a:t>
            </a:r>
            <a:r>
              <a:rPr lang="pl-PL" dirty="0" err="1" smtClean="0"/>
              <a:t>Shibboleth</a:t>
            </a:r>
            <a:r>
              <a:rPr lang="pl-PL" dirty="0" smtClean="0"/>
              <a:t> 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&lt;meta http-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="Content-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=UTF-8" 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stylesheet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/idpselect.css"&gt;</a:t>
            </a:r>
          </a:p>
          <a:p>
            <a:pPr marL="0" indent="0">
              <a:buNone/>
            </a:pP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 test test&lt;/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($_SERVER['REMOTE_USER']) {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'Jesteś zalogowany jako: '.$_SERVER['REMOTE_USER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print_r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($_SERVER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'&lt;/</a:t>
            </a:r>
            <a:r>
              <a:rPr lang="pl-PL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&gt;';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{?&gt;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id="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idpSelect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/idpselect_config.js"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shibboleth-ds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/idpselect.js"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 ?&gt;</a:t>
            </a:r>
          </a:p>
          <a:p>
            <a:pPr marL="0" indent="0">
              <a:buNone/>
            </a:pPr>
            <a:r>
              <a:rPr lang="pl-P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pl-P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pl-P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Centralna usługa Discovery Service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W federacji </a:t>
            </a:r>
            <a:r>
              <a:rPr lang="pl-PL" dirty="0" err="1" smtClean="0"/>
              <a:t>PIONIER.Id</a:t>
            </a:r>
            <a:r>
              <a:rPr lang="pl-PL" dirty="0" smtClean="0"/>
              <a:t> udostępniamy centralną usługę </a:t>
            </a:r>
            <a:r>
              <a:rPr lang="pl-PL" i="1" dirty="0" smtClean="0"/>
              <a:t>Discovery Service</a:t>
            </a:r>
          </a:p>
          <a:p>
            <a:pPr marL="800100" lvl="2" indent="0">
              <a:buNone/>
            </a:pPr>
            <a:r>
              <a:rPr lang="pl-PL" dirty="0" smtClean="0">
                <a:hlinkClick r:id="rId2"/>
              </a:rPr>
              <a:t>https://aai.pionier.net.pl/WAYF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Aby z niej skorzystać:</a:t>
            </a:r>
          </a:p>
          <a:p>
            <a:pPr lvl="1"/>
            <a:r>
              <a:rPr lang="pl-PL" dirty="0" smtClean="0"/>
              <a:t>w </a:t>
            </a:r>
            <a:r>
              <a:rPr lang="pl-PL" dirty="0" err="1" smtClean="0"/>
              <a:t>Shibboleth</a:t>
            </a:r>
            <a:r>
              <a:rPr lang="pl-PL" dirty="0" smtClean="0"/>
              <a:t> w pliku /</a:t>
            </a:r>
            <a:r>
              <a:rPr lang="pl-PL" dirty="0" err="1" smtClean="0"/>
              <a:t>etc</a:t>
            </a:r>
            <a:r>
              <a:rPr lang="pl-PL" dirty="0" smtClean="0"/>
              <a:t>/</a:t>
            </a:r>
            <a:r>
              <a:rPr lang="pl-PL" dirty="0" err="1" smtClean="0"/>
              <a:t>shibboleth</a:t>
            </a:r>
            <a:r>
              <a:rPr lang="pl-PL" dirty="0" smtClean="0"/>
              <a:t>/shibboleth2.xml w elemencie &lt;SSO&gt; ustawiamy:</a:t>
            </a: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&lt;SSO 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discoveryProtocol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="SAMLDS" ECP="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discoveryURL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="https://aai.pionier.net.pl/WAYF"&gt;</a:t>
            </a: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SAML2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SSO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857250" lvl="2" indent="0">
              <a:buNone/>
            </a:pPr>
            <a:r>
              <a:rPr lang="pl-PL" dirty="0" smtClean="0"/>
              <a:t>i restartujemy </a:t>
            </a:r>
            <a:r>
              <a:rPr lang="pl-PL" i="1" dirty="0" err="1" smtClean="0"/>
              <a:t>shibd</a:t>
            </a:r>
            <a:endParaRPr lang="pl-PL" dirty="0" smtClean="0"/>
          </a:p>
          <a:p>
            <a:pPr lvl="1"/>
            <a:r>
              <a:rPr lang="pl-PL" dirty="0" smtClean="0"/>
              <a:t>w </a:t>
            </a:r>
            <a:r>
              <a:rPr lang="pl-PL" dirty="0" err="1" smtClean="0"/>
              <a:t>SimpleSAMLphp</a:t>
            </a:r>
            <a:r>
              <a:rPr lang="pl-PL" dirty="0" smtClean="0"/>
              <a:t> w pliku </a:t>
            </a:r>
            <a:r>
              <a:rPr lang="pl-PL" i="1" dirty="0" err="1" smtClean="0"/>
              <a:t>config</a:t>
            </a:r>
            <a:r>
              <a:rPr lang="pl-PL" i="1" dirty="0" smtClean="0"/>
              <a:t>/</a:t>
            </a:r>
            <a:r>
              <a:rPr lang="pl-PL" i="1" dirty="0" err="1" smtClean="0"/>
              <a:t>authsources.php</a:t>
            </a:r>
            <a:r>
              <a:rPr lang="pl-PL" dirty="0" smtClean="0"/>
              <a:t> w parametrze </a:t>
            </a:r>
            <a:r>
              <a:rPr lang="pl-PL" dirty="0" err="1" smtClean="0"/>
              <a:t>default-sp</a:t>
            </a:r>
            <a:r>
              <a:rPr lang="pl-PL" dirty="0" smtClean="0"/>
              <a:t> zamiast </a:t>
            </a: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discoURL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pl-PL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pl-P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pl-PL" dirty="0" smtClean="0"/>
              <a:t>wpisujemy</a:t>
            </a:r>
          </a:p>
          <a:p>
            <a:pPr marL="457200" lvl="1" indent="0">
              <a:buNone/>
            </a:pP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pl-P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discoURL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' =&gt; 'https://aai.pionier.net.pl/WAYF'</a:t>
            </a:r>
            <a:endParaRPr lang="pl-PL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Centralna usługa Discovery Service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280920" cy="4525963"/>
          </a:xfrm>
        </p:spPr>
        <p:txBody>
          <a:bodyPr/>
          <a:lstStyle/>
          <a:p>
            <a:r>
              <a:rPr lang="pl-PL" dirty="0" smtClean="0"/>
              <a:t>Projekt </a:t>
            </a:r>
            <a:r>
              <a:rPr lang="pl-PL" dirty="0" err="1" smtClean="0"/>
              <a:t>Shibboleth</a:t>
            </a:r>
            <a:r>
              <a:rPr lang="pl-PL" dirty="0" smtClean="0"/>
              <a:t> udostępnia pakiet</a:t>
            </a:r>
          </a:p>
          <a:p>
            <a:pPr marL="457200" lvl="1" indent="0">
              <a:buNone/>
            </a:pPr>
            <a:r>
              <a:rPr lang="pl-PL" sz="2000" dirty="0">
                <a:hlinkClick r:id="rId2"/>
              </a:rPr>
              <a:t>http://shibboleth.net/downloads/centralized-discovery-service/latest</a:t>
            </a:r>
            <a:r>
              <a:rPr lang="pl-PL" sz="2000" dirty="0" smtClean="0">
                <a:hlinkClick r:id="rId2"/>
              </a:rPr>
              <a:t>/</a:t>
            </a:r>
            <a:endParaRPr lang="pl-PL" sz="2000" dirty="0" smtClean="0"/>
          </a:p>
          <a:p>
            <a:pPr lvl="1"/>
            <a:r>
              <a:rPr lang="pl-PL" dirty="0"/>
              <a:t>opis instalacji </a:t>
            </a:r>
            <a:r>
              <a:rPr lang="pl-PL" sz="2000" dirty="0">
                <a:hlinkClick r:id="rId3"/>
              </a:rPr>
              <a:t>https://</a:t>
            </a:r>
            <a:r>
              <a:rPr lang="pl-PL" sz="2000" dirty="0" smtClean="0">
                <a:hlinkClick r:id="rId3"/>
              </a:rPr>
              <a:t>wiki.shibboleth.net/confluence/display/SHIB2/DSInstall</a:t>
            </a:r>
            <a:r>
              <a:rPr lang="pl-PL" sz="2000" dirty="0" smtClean="0"/>
              <a:t> </a:t>
            </a:r>
          </a:p>
          <a:p>
            <a:r>
              <a:rPr lang="pl-PL" dirty="0" smtClean="0"/>
              <a:t>Rozwiązanie proponowane przez SWITCH – usługa WAYF, zaimplementowana w PHP</a:t>
            </a:r>
          </a:p>
          <a:p>
            <a:pPr lvl="1"/>
            <a:r>
              <a:rPr lang="pl-PL" sz="2000" dirty="0">
                <a:hlinkClick r:id="rId4"/>
              </a:rPr>
              <a:t>https://</a:t>
            </a:r>
            <a:r>
              <a:rPr lang="pl-PL" sz="2000" dirty="0" smtClean="0">
                <a:hlinkClick r:id="rId4"/>
              </a:rPr>
              <a:t>www.switch.ch/aai/support/tools/wayf.html</a:t>
            </a:r>
            <a:r>
              <a:rPr lang="pl-PL" sz="2000" dirty="0" smtClean="0"/>
              <a:t> </a:t>
            </a:r>
          </a:p>
          <a:p>
            <a:r>
              <a:rPr lang="pl-PL" dirty="0" smtClean="0"/>
              <a:t>Centralna usługa Discovery Service jest usługą niezależną, samodzielnie dba o pobranie metadanych ze wskazanych źródeł</a:t>
            </a:r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DiscoJuice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hlinkClick r:id="rId2"/>
              </a:rPr>
              <a:t>http://discojuice.org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r>
              <a:rPr lang="pl-PL" dirty="0" smtClean="0"/>
              <a:t>może być używany jako wbudowana usługa DS</a:t>
            </a:r>
          </a:p>
          <a:p>
            <a:pPr marL="914400" lvl="2" indent="0">
              <a:buNone/>
            </a:pP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discojuice.org/getting-started/#deploy-embedded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usługa DS, oferowana przez dostawcę usługi / federację</a:t>
            </a:r>
            <a:endParaRPr lang="pl-PL" dirty="0"/>
          </a:p>
          <a:p>
            <a:pPr lvl="1"/>
            <a:r>
              <a:rPr lang="pl-PL" dirty="0" smtClean="0"/>
              <a:t>globalna usługa Discovery Service</a:t>
            </a:r>
          </a:p>
          <a:p>
            <a:pPr marL="914400" lvl="2" indent="0">
              <a:buNone/>
            </a:pPr>
            <a:r>
              <a:rPr lang="pl-PL" dirty="0">
                <a:hlinkClick r:id="rId4"/>
              </a:rPr>
              <a:t>http://discojuice.org/getting-started/#</a:t>
            </a:r>
            <a:r>
              <a:rPr lang="pl-PL" dirty="0" smtClean="0">
                <a:hlinkClick r:id="rId4"/>
              </a:rPr>
              <a:t>deploy-global</a:t>
            </a:r>
            <a:endParaRPr lang="pl-PL" dirty="0" smtClean="0"/>
          </a:p>
          <a:p>
            <a:pPr lvl="2"/>
            <a:r>
              <a:rPr lang="pl-PL" dirty="0" smtClean="0"/>
              <a:t>uruchomiona jest centralna usługa wyszukiwania </a:t>
            </a:r>
            <a:r>
              <a:rPr lang="pl-PL" dirty="0" err="1" smtClean="0"/>
              <a:t>IdP</a:t>
            </a:r>
            <a:r>
              <a:rPr lang="pl-PL" dirty="0" smtClean="0"/>
              <a:t> </a:t>
            </a:r>
            <a:r>
              <a:rPr lang="pl-PL" dirty="0" smtClean="0">
                <a:hlinkClick r:id="rId5"/>
              </a:rPr>
              <a:t>http</a:t>
            </a:r>
            <a:r>
              <a:rPr lang="pl-PL" dirty="0">
                <a:hlinkClick r:id="rId5"/>
              </a:rPr>
              <a:t>://</a:t>
            </a:r>
            <a:r>
              <a:rPr lang="pl-PL" dirty="0" smtClean="0">
                <a:hlinkClick r:id="rId5"/>
              </a:rPr>
              <a:t>cdn.discojuice.org/discovery</a:t>
            </a:r>
            <a:endParaRPr lang="pl-PL" dirty="0" smtClean="0"/>
          </a:p>
          <a:p>
            <a:pPr lvl="2"/>
            <a:r>
              <a:rPr lang="pl-PL" dirty="0" smtClean="0"/>
              <a:t>można ją dostosować wybierając odpowiednie źródło metadanych </a:t>
            </a:r>
            <a:r>
              <a:rPr lang="pl-PL" i="1" dirty="0" smtClean="0"/>
              <a:t>(</a:t>
            </a:r>
            <a:r>
              <a:rPr lang="pl-PL" i="1" dirty="0" err="1" smtClean="0"/>
              <a:t>feed</a:t>
            </a:r>
            <a:r>
              <a:rPr lang="pl-PL" i="1" dirty="0" smtClean="0"/>
              <a:t>)</a:t>
            </a:r>
          </a:p>
          <a:p>
            <a:pPr marL="914400" lvl="2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options = {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title": "Select your provider",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"feeds": ["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</a:p>
          <a:p>
            <a:pPr marL="914400" lvl="2" indent="0">
              <a:buNone/>
            </a:pP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213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504</Words>
  <Application>Microsoft Office PowerPoint</Application>
  <PresentationFormat>Pokaz na ekranie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Usługi wyszukiwania dostawców tożsamości Discovery Service, DS</vt:lpstr>
      <vt:lpstr>Wbudowana usługa Discovery Service</vt:lpstr>
      <vt:lpstr>Wbudowana usługa Discovery Service</vt:lpstr>
      <vt:lpstr>Wbudowana usługa Discovery Service</vt:lpstr>
      <vt:lpstr> Przygotowanie Shibboleth SP do korzystania z EDS</vt:lpstr>
      <vt:lpstr>Przykład EDS w Shibboleth SP</vt:lpstr>
      <vt:lpstr>Centralna usługa Discovery Service</vt:lpstr>
      <vt:lpstr>Centralna usługa Discovery Service</vt:lpstr>
      <vt:lpstr>DiscoJuice</vt:lpstr>
      <vt:lpstr>DiscoJuice v2 i v1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mgw</cp:lastModifiedBy>
  <cp:revision>78</cp:revision>
  <dcterms:created xsi:type="dcterms:W3CDTF">2012-08-16T11:50:54Z</dcterms:created>
  <dcterms:modified xsi:type="dcterms:W3CDTF">2014-10-27T19:39:57Z</dcterms:modified>
</cp:coreProperties>
</file>