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1" r:id="rId9"/>
    <p:sldId id="270" r:id="rId10"/>
    <p:sldId id="273" r:id="rId11"/>
    <p:sldId id="275" r:id="rId12"/>
    <p:sldId id="280" r:id="rId13"/>
    <p:sldId id="274" r:id="rId14"/>
    <p:sldId id="272" r:id="rId15"/>
    <p:sldId id="276" r:id="rId16"/>
    <p:sldId id="277" r:id="rId17"/>
    <p:sldId id="278" r:id="rId18"/>
    <p:sldId id="279" r:id="rId19"/>
    <p:sldId id="260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00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186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71CE6-BEDC-4220-8A1E-FB8EA928AD6F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93C19-D8E0-40EA-99BF-28C43BCAC66A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 descr="\\puma\TMW-add\UCI\PIONIER\MAN-HA\Grafika\PIONIER_ID_logo_ciem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755577"/>
            <a:ext cx="1560136" cy="60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996952"/>
            <a:ext cx="8568952" cy="1872208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101600" dist="76200" dir="5400000" algn="t" rotWithShape="0">
                    <a:schemeClr val="bg1">
                      <a:alpha val="92000"/>
                    </a:schemeClr>
                  </a:outerShdw>
                  <a:reflection blurRad="6350" stA="18000" endPos="85000" dist="29997" dir="5400000" sy="-100000" algn="bl" rotWithShape="0"/>
                </a:effectLst>
                <a:latin typeface="+mj-lt"/>
              </a:defRPr>
            </a:lvl1pPr>
          </a:lstStyle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51520" y="4869160"/>
            <a:ext cx="8568952" cy="982960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schemeClr val="bg1">
                      <a:alpha val="91000"/>
                    </a:schemeClr>
                  </a:outerShdw>
                  <a:reflection blurRad="6350" stA="35000" endPos="580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Tomasz Wolniewicz</a:t>
            </a:r>
          </a:p>
          <a:p>
            <a:r>
              <a:rPr lang="pl-PL" dirty="0" smtClean="0"/>
              <a:t>UCI UMK</a:t>
            </a:r>
            <a:endParaRPr lang="pl-PL" dirty="0"/>
          </a:p>
        </p:txBody>
      </p:sp>
      <p:pic>
        <p:nvPicPr>
          <p:cNvPr id="4" name="Picture 2" descr="\\puma\TMW-add\UCI\PIONIER\MAN-HA\Grafika\PIONIER_ID_logo_ciem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12" y="116632"/>
            <a:ext cx="2385575" cy="93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 userDrawn="1"/>
        </p:nvSpPr>
        <p:spPr>
          <a:xfrm>
            <a:off x="7020272" y="783942"/>
            <a:ext cx="2065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Toruń 28/29.10.2014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0457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04856" cy="864096"/>
          </a:xfrm>
        </p:spPr>
        <p:txBody>
          <a:bodyPr>
            <a:normAutofit/>
          </a:bodyPr>
          <a:lstStyle>
            <a:lvl1pPr algn="ctr">
              <a:defRPr sz="3200" b="1" baseline="0">
                <a:solidFill>
                  <a:srgbClr val="005C8B"/>
                </a:solidFill>
                <a:effectLst>
                  <a:reflection blurRad="6350" stA="24000" endPos="45500" dir="5400000" sy="-100000" algn="bl" rotWithShape="0"/>
                </a:effectLst>
              </a:defRPr>
            </a:lvl1pPr>
          </a:lstStyle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5C8B"/>
                </a:solidFill>
              </a:defRPr>
            </a:lvl1pPr>
            <a:lvl2pPr>
              <a:defRPr sz="2400">
                <a:solidFill>
                  <a:srgbClr val="005C8B"/>
                </a:solidFill>
              </a:defRPr>
            </a:lvl2pPr>
            <a:lvl3pPr>
              <a:defRPr sz="2400">
                <a:solidFill>
                  <a:srgbClr val="005C8B"/>
                </a:solidFill>
              </a:defRPr>
            </a:lvl3pPr>
            <a:lvl4pPr>
              <a:defRPr sz="2400">
                <a:solidFill>
                  <a:srgbClr val="005C8B"/>
                </a:solidFill>
              </a:defRPr>
            </a:lvl4pPr>
            <a:lvl5pPr>
              <a:defRPr sz="2400">
                <a:solidFill>
                  <a:srgbClr val="005C8B"/>
                </a:solidFill>
              </a:defRPr>
            </a:lvl5pPr>
          </a:lstStyle>
          <a:p>
            <a:pPr lvl="0"/>
            <a:endParaRPr lang="pl-PL" dirty="0" smtClean="0"/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4" name="Picture 2" descr="\\puma\TMW-add\UCI\PIONIER\MAN-HA\Grafika\PIONIER_ID_logo_ciem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864" y="548680"/>
            <a:ext cx="980883" cy="3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0" y="3068960"/>
            <a:ext cx="9144000" cy="982960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schemeClr val="bg1">
                      <a:alpha val="91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PARTNERZY</a:t>
            </a:r>
            <a:endParaRPr lang="pl-PL" dirty="0"/>
          </a:p>
        </p:txBody>
      </p:sp>
      <p:cxnSp>
        <p:nvCxnSpPr>
          <p:cNvPr id="7" name="Łącznik prostoliniowy 6"/>
          <p:cNvCxnSpPr/>
          <p:nvPr userDrawn="1"/>
        </p:nvCxnSpPr>
        <p:spPr>
          <a:xfrm>
            <a:off x="-36512" y="3356992"/>
            <a:ext cx="9180512" cy="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2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9F1B4-A021-44AA-BE0A-1318E600C911}" type="datetimeFigureOut">
              <a:rPr lang="pl-PL" smtClean="0"/>
              <a:t>2014-10-29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5C478-1BFD-44A6-8001-5E1115EDBD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22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sp-idp.uci.umk.pl/simplesam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aai.pionier.net.pl/index.php/Plik:xmlseclibs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ai.pionier.net.pl/test/module.php/saml/sp/metadata.php/default-sp?output=xhtml" TargetMode="External"/><Relationship Id="rId2" Type="http://schemas.openxmlformats.org/officeDocument/2006/relationships/hyperlink" Target="https://aai.pionier.net.pl/test/attributes.ph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implesamlphp.org/downloa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Dostawca tożsamości (</a:t>
            </a:r>
            <a:r>
              <a:rPr lang="pl-PL" dirty="0" err="1"/>
              <a:t>IdP</a:t>
            </a:r>
            <a:r>
              <a:rPr lang="pl-PL" dirty="0" smtClean="0"/>
              <a:t>)</a:t>
            </a:r>
            <a:br>
              <a:rPr lang="pl-PL" dirty="0" smtClean="0"/>
            </a:br>
            <a:r>
              <a:rPr lang="pl-PL" dirty="0" smtClean="0"/>
              <a:t>Dostawca usługi (SP)</a:t>
            </a:r>
            <a:r>
              <a:rPr lang="pl-PL" dirty="0"/>
              <a:t/>
            </a:r>
            <a:br>
              <a:rPr lang="pl-PL" dirty="0"/>
            </a:br>
            <a:r>
              <a:rPr lang="pl-PL" sz="2800" dirty="0" err="1" smtClean="0"/>
              <a:t>SimpleSAMLphp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568952" cy="622920"/>
          </a:xfrm>
        </p:spPr>
        <p:txBody>
          <a:bodyPr/>
          <a:lstStyle/>
          <a:p>
            <a:r>
              <a:rPr lang="pl-PL" dirty="0" smtClean="0"/>
              <a:t>Maja </a:t>
            </a:r>
            <a:r>
              <a:rPr lang="pl-PL" dirty="0" err="1" smtClean="0"/>
              <a:t>Górecka-Wolniewicz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07560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Sprawdzanie konfiguracji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 poprawnej konfiguracji powinna być dostępna strona, </a:t>
            </a:r>
            <a:r>
              <a:rPr lang="pl-PL" dirty="0"/>
              <a:t>np. </a:t>
            </a:r>
            <a:r>
              <a:rPr lang="pl-PL" dirty="0">
                <a:hlinkClick r:id="rId2"/>
              </a:rPr>
              <a:t>https://ssp-idp.uci.umk.pl/simplesaml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912"/>
            <a:ext cx="6408712" cy="36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7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Sprawdzanie konfiguracji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Zakładka </a:t>
            </a:r>
            <a:r>
              <a:rPr lang="pl-PL" b="1" i="1" dirty="0" smtClean="0"/>
              <a:t>Federacja</a:t>
            </a:r>
            <a:r>
              <a:rPr lang="pl-PL" dirty="0" smtClean="0"/>
              <a:t> zawiera wskazania do metanach w postaci XML oraz SSP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36" y="2708920"/>
            <a:ext cx="5400600" cy="35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9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Metadane </a:t>
            </a:r>
            <a:r>
              <a:rPr lang="pl-PL" dirty="0" err="1" smtClean="0"/>
              <a:t>IdP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8280920" cy="4525963"/>
          </a:xfrm>
        </p:spPr>
        <p:txBody>
          <a:bodyPr/>
          <a:lstStyle/>
          <a:p>
            <a:r>
              <a:rPr lang="pl-PL" dirty="0" smtClean="0"/>
              <a:t>Metadane skonfigurowanego </a:t>
            </a:r>
            <a:r>
              <a:rPr lang="pl-PL" dirty="0" err="1" smtClean="0"/>
              <a:t>IdP</a:t>
            </a:r>
            <a:r>
              <a:rPr lang="pl-PL" dirty="0" smtClean="0"/>
              <a:t> są dostępne w zakładce Federacja jako:</a:t>
            </a:r>
          </a:p>
          <a:p>
            <a:pPr marL="457200" lvl="1" indent="0">
              <a:buNone/>
            </a:pPr>
            <a:r>
              <a:rPr lang="pl-PL" b="1" dirty="0"/>
              <a:t>SAML 2.0 </a:t>
            </a:r>
            <a:r>
              <a:rPr lang="pl-PL" b="1" dirty="0" err="1"/>
              <a:t>IdP</a:t>
            </a:r>
            <a:r>
              <a:rPr lang="pl-PL" b="1" dirty="0"/>
              <a:t> - Metadane</a:t>
            </a:r>
          </a:p>
          <a:p>
            <a:pPr marL="457200" lvl="1" indent="0">
              <a:buNone/>
            </a:pPr>
            <a:r>
              <a:rPr lang="pl-PL" b="1" dirty="0" smtClean="0"/>
              <a:t>      </a:t>
            </a:r>
            <a:r>
              <a:rPr lang="pl-PL" b="1" dirty="0" err="1"/>
              <a:t>Entity</a:t>
            </a:r>
            <a:r>
              <a:rPr lang="pl-PL" b="1" dirty="0"/>
              <a:t> ID: https</a:t>
            </a:r>
            <a:r>
              <a:rPr lang="pl-PL" b="1" dirty="0" smtClean="0"/>
              <a:t>://nazwa_idp/simplesaml/saml2/idp/metadata.php</a:t>
            </a:r>
          </a:p>
          <a:p>
            <a:r>
              <a:rPr lang="pl-PL" dirty="0" smtClean="0"/>
              <a:t>Link </a:t>
            </a:r>
          </a:p>
          <a:p>
            <a:pPr marL="400050" lvl="1" indent="0">
              <a:buNone/>
            </a:pPr>
            <a:r>
              <a:rPr lang="pl-PL" b="1" dirty="0" smtClean="0"/>
              <a:t>[Wyświetl metadane] </a:t>
            </a:r>
          </a:p>
          <a:p>
            <a:pPr marL="400050" lvl="1" indent="0">
              <a:buNone/>
            </a:pPr>
            <a:r>
              <a:rPr lang="pl-PL" dirty="0" smtClean="0"/>
              <a:t>pokazuje metadane w formacie XML oraz w postaci </a:t>
            </a:r>
            <a:r>
              <a:rPr lang="pl-PL" dirty="0" err="1" smtClean="0"/>
              <a:t>SimpleSAMLphp</a:t>
            </a:r>
            <a:r>
              <a:rPr lang="pl-PL" dirty="0" smtClean="0"/>
              <a:t> zwanej </a:t>
            </a:r>
            <a:r>
              <a:rPr lang="pl-PL" i="1" dirty="0" err="1" smtClean="0"/>
              <a:t>flat</a:t>
            </a:r>
            <a:r>
              <a:rPr lang="pl-PL" i="1" dirty="0" smtClean="0"/>
              <a:t> format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47567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Sprawdzanie konfiguracji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525963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W zakładce </a:t>
            </a:r>
            <a:r>
              <a:rPr lang="pl-PL" i="1" dirty="0" err="1" smtClean="0"/>
              <a:t>Available</a:t>
            </a:r>
            <a:r>
              <a:rPr lang="pl-PL" i="1" dirty="0" smtClean="0"/>
              <a:t> </a:t>
            </a:r>
            <a:r>
              <a:rPr lang="pl-PL" i="1" dirty="0" err="1" smtClean="0"/>
              <a:t>modules</a:t>
            </a:r>
            <a:r>
              <a:rPr lang="pl-PL" i="1" dirty="0" smtClean="0"/>
              <a:t> </a:t>
            </a:r>
            <a:r>
              <a:rPr lang="pl-PL" dirty="0" smtClean="0"/>
              <a:t>można sprawdzić, jakie moduły są dostępne</a:t>
            </a:r>
          </a:p>
          <a:p>
            <a:r>
              <a:rPr lang="pl-PL" dirty="0" smtClean="0"/>
              <a:t>Aktywacja modułu:</a:t>
            </a:r>
          </a:p>
          <a:p>
            <a:pPr lvl="1"/>
            <a:r>
              <a:rPr lang="pl-PL" dirty="0" smtClean="0"/>
              <a:t>w katalogu </a:t>
            </a:r>
            <a:r>
              <a:rPr lang="pl-PL" dirty="0" err="1" smtClean="0"/>
              <a:t>modules</a:t>
            </a:r>
            <a:r>
              <a:rPr lang="pl-PL" dirty="0" smtClean="0"/>
              <a:t>/</a:t>
            </a:r>
            <a:r>
              <a:rPr lang="pl-PL" dirty="0" err="1" smtClean="0"/>
              <a:t>nazwa_modulu</a:t>
            </a:r>
            <a:r>
              <a:rPr lang="pl-PL" dirty="0" smtClean="0"/>
              <a:t>/ wykonujemy</a:t>
            </a:r>
          </a:p>
          <a:p>
            <a:pPr marL="457200" lvl="1" indent="0">
              <a:buNone/>
            </a:pPr>
            <a:r>
              <a:rPr lang="pl-PL" dirty="0" smtClean="0"/>
              <a:t>    </a:t>
            </a:r>
            <a:r>
              <a:rPr lang="pl-PL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touch</a:t>
            </a:r>
            <a:r>
              <a:rPr lang="pl-PL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enable</a:t>
            </a:r>
            <a:endParaRPr lang="pl-PL" sz="2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pl-PL" dirty="0" smtClean="0"/>
              <a:t>przykłady:</a:t>
            </a:r>
          </a:p>
          <a:p>
            <a:pPr marL="914400" lvl="2" indent="0">
              <a:buNone/>
            </a:pPr>
            <a:r>
              <a:rPr lang="pl-PL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touch</a:t>
            </a:r>
            <a:r>
              <a:rPr lang="pl-PL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module/</a:t>
            </a:r>
            <a:r>
              <a:rPr lang="pl-PL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cron</a:t>
            </a:r>
            <a:r>
              <a:rPr lang="pl-PL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enable</a:t>
            </a:r>
            <a:r>
              <a:rPr lang="pl-PL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l-PL" sz="2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pl-PL" dirty="0" smtClean="0"/>
              <a:t>aktywuje moduł </a:t>
            </a:r>
            <a:r>
              <a:rPr lang="pl-PL" dirty="0" err="1" smtClean="0"/>
              <a:t>cron</a:t>
            </a:r>
            <a:endParaRPr lang="pl-PL" dirty="0" smtClean="0"/>
          </a:p>
          <a:p>
            <a:pPr marL="914400" lvl="2" indent="0">
              <a:buNone/>
            </a:pPr>
            <a:r>
              <a:rPr lang="pl-PL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touch</a:t>
            </a:r>
            <a:r>
              <a:rPr lang="pl-PL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module/</a:t>
            </a:r>
            <a:r>
              <a:rPr lang="pl-PL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metarefresh</a:t>
            </a:r>
            <a:r>
              <a:rPr lang="pl-PL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enble</a:t>
            </a:r>
            <a:endParaRPr lang="pl-PL" sz="2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pl-PL" dirty="0" smtClean="0"/>
              <a:t>aktywuje moduł </a:t>
            </a:r>
            <a:r>
              <a:rPr lang="pl-PL" dirty="0" err="1" smtClean="0"/>
              <a:t>metarefresh</a:t>
            </a:r>
            <a:endParaRPr lang="pl-PL" dirty="0" smtClean="0"/>
          </a:p>
          <a:p>
            <a:pPr lvl="1"/>
            <a:r>
              <a:rPr lang="pl-PL" dirty="0" smtClean="0"/>
              <a:t>każdy aktywny moduł ma swoją konfigurację – pliki konfiguracyjne znajdują się w katalogu </a:t>
            </a:r>
            <a:r>
              <a:rPr lang="pl-PL" i="1" dirty="0" err="1" smtClean="0"/>
              <a:t>modules</a:t>
            </a:r>
            <a:r>
              <a:rPr lang="pl-PL" i="1" dirty="0" smtClean="0"/>
              <a:t>/</a:t>
            </a:r>
            <a:r>
              <a:rPr lang="pl-PL" i="1" dirty="0" err="1" smtClean="0"/>
              <a:t>nazwa_modulu</a:t>
            </a:r>
            <a:r>
              <a:rPr lang="pl-PL" i="1" dirty="0" smtClean="0"/>
              <a:t>/</a:t>
            </a:r>
            <a:r>
              <a:rPr lang="pl-PL" i="1" dirty="0" err="1" smtClean="0"/>
              <a:t>config-templates</a:t>
            </a:r>
            <a:endParaRPr lang="pl-PL" i="1" dirty="0" smtClean="0"/>
          </a:p>
          <a:p>
            <a:pPr lvl="1"/>
            <a:r>
              <a:rPr lang="pl-PL" dirty="0" smtClean="0"/>
              <a:t>kopiujemy pliki konfiguracyjne włączanych modułów do katalogu </a:t>
            </a:r>
            <a:r>
              <a:rPr lang="pl-PL" i="1" dirty="0" err="1" smtClean="0"/>
              <a:t>config</a:t>
            </a:r>
            <a:r>
              <a:rPr lang="pl-PL" dirty="0" smtClean="0"/>
              <a:t> i dostosowujemy te pliki</a:t>
            </a:r>
          </a:p>
          <a:p>
            <a:pPr marL="457200" lvl="1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54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Moduł </a:t>
            </a:r>
            <a:r>
              <a:rPr lang="pl-PL" dirty="0" err="1" smtClean="0"/>
              <a:t>metarefresh</a:t>
            </a:r>
            <a:r>
              <a:rPr lang="pl-PL" dirty="0" smtClean="0"/>
              <a:t>	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8460432" cy="4525963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Moduł umożliwia okresowe pobieranie metadanych ze wskazanych źródeł</a:t>
            </a:r>
          </a:p>
          <a:p>
            <a:pPr lvl="1"/>
            <a:r>
              <a:rPr lang="pl-PL" dirty="0" smtClean="0"/>
              <a:t>aby korzystać z </a:t>
            </a:r>
            <a:r>
              <a:rPr lang="pl-PL" i="1" dirty="0" err="1" smtClean="0"/>
              <a:t>metarefresh</a:t>
            </a:r>
            <a:r>
              <a:rPr lang="pl-PL" dirty="0" smtClean="0"/>
              <a:t> aktywujemy ten moduł oraz </a:t>
            </a:r>
            <a:r>
              <a:rPr lang="pl-PL" i="1" dirty="0" err="1" smtClean="0"/>
              <a:t>cron</a:t>
            </a:r>
            <a:r>
              <a:rPr lang="pl-PL" i="1" dirty="0" smtClean="0"/>
              <a:t> </a:t>
            </a:r>
            <a:r>
              <a:rPr lang="pl-PL" dirty="0" smtClean="0"/>
              <a:t>i umieszczamy pliki konfiguracyjne tych modułów w katalogu </a:t>
            </a:r>
            <a:r>
              <a:rPr lang="pl-PL" i="1" dirty="0" err="1" smtClean="0"/>
              <a:t>config</a:t>
            </a:r>
            <a:endParaRPr lang="pl-PL" i="1" dirty="0" smtClean="0"/>
          </a:p>
          <a:p>
            <a:pPr lvl="1"/>
            <a:r>
              <a:rPr lang="pl-PL" dirty="0" smtClean="0"/>
              <a:t>w pliku </a:t>
            </a:r>
            <a:r>
              <a:rPr lang="pl-PL" i="1" dirty="0" err="1" smtClean="0"/>
              <a:t>config</a:t>
            </a:r>
            <a:r>
              <a:rPr lang="pl-PL" i="1" dirty="0" smtClean="0"/>
              <a:t>/</a:t>
            </a:r>
            <a:r>
              <a:rPr lang="pl-PL" i="1" dirty="0" err="1" smtClean="0"/>
              <a:t>config-metarefresh.php</a:t>
            </a:r>
            <a:r>
              <a:rPr lang="pl-PL" dirty="0" smtClean="0"/>
              <a:t> umieszczamy zamiast elementu kalmar wpisy dotyczące potrzebnych metadanych</a:t>
            </a:r>
          </a:p>
          <a:p>
            <a:pPr lvl="1"/>
            <a:r>
              <a:rPr lang="pl-PL" dirty="0" smtClean="0"/>
              <a:t>na stronie </a:t>
            </a:r>
            <a:r>
              <a:rPr lang="pl-PL" i="1" dirty="0" err="1" smtClean="0"/>
              <a:t>Cron</a:t>
            </a:r>
            <a:r>
              <a:rPr lang="pl-PL" i="1" dirty="0" smtClean="0"/>
              <a:t> module </a:t>
            </a:r>
            <a:r>
              <a:rPr lang="pl-PL" i="1" dirty="0" err="1" smtClean="0"/>
              <a:t>information</a:t>
            </a:r>
            <a:r>
              <a:rPr lang="pl-PL" i="1" dirty="0" smtClean="0"/>
              <a:t> </a:t>
            </a:r>
            <a:r>
              <a:rPr lang="pl-PL" i="1" dirty="0" err="1" smtClean="0"/>
              <a:t>page</a:t>
            </a:r>
            <a:r>
              <a:rPr lang="pl-PL" i="1" dirty="0" smtClean="0"/>
              <a:t>  </a:t>
            </a:r>
            <a:r>
              <a:rPr lang="pl-PL" dirty="0" smtClean="0"/>
              <a:t>pokazane są potrzebne wpisy do umieszczenia w </a:t>
            </a:r>
            <a:r>
              <a:rPr lang="pl-PL" dirty="0" err="1" smtClean="0"/>
              <a:t>crontabie</a:t>
            </a:r>
            <a:endParaRPr lang="pl-PL" dirty="0"/>
          </a:p>
          <a:p>
            <a:r>
              <a:rPr lang="pl-PL" dirty="0" smtClean="0"/>
              <a:t>Z modułu</a:t>
            </a:r>
            <a:r>
              <a:rPr lang="pl-PL" i="1" dirty="0" smtClean="0"/>
              <a:t> </a:t>
            </a:r>
            <a:r>
              <a:rPr lang="pl-PL" i="1" dirty="0" err="1" smtClean="0"/>
              <a:t>metarefresh</a:t>
            </a:r>
            <a:r>
              <a:rPr lang="pl-PL" i="1" dirty="0" smtClean="0"/>
              <a:t> </a:t>
            </a:r>
            <a:r>
              <a:rPr lang="pl-PL" dirty="0" smtClean="0"/>
              <a:t> można korzystać z wiersza poleceń, np.</a:t>
            </a:r>
          </a:p>
          <a:p>
            <a:pPr marL="400050" lvl="1" indent="0">
              <a:buNone/>
            </a:pPr>
            <a:r>
              <a:rPr lang="pl-PL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modules</a:t>
            </a:r>
            <a:r>
              <a:rPr lang="pl-PL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metarefresh</a:t>
            </a:r>
            <a:r>
              <a:rPr lang="pl-PL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pl-PL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metarefresh</a:t>
            </a:r>
            <a:r>
              <a:rPr lang="pl-PL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–o=</a:t>
            </a:r>
            <a:r>
              <a:rPr lang="pl-PL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pl-PL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url_metadanych</a:t>
            </a:r>
            <a:endParaRPr lang="pl-PL" sz="2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i="1" dirty="0" smtClean="0"/>
              <a:t>	</a:t>
            </a:r>
            <a:r>
              <a:rPr lang="pl-PL" dirty="0" smtClean="0"/>
              <a:t>zapisze metadane w postaci SSP w podkatalogu </a:t>
            </a:r>
            <a:r>
              <a:rPr lang="pl-PL" i="1" dirty="0" err="1" smtClean="0"/>
              <a:t>tmp</a:t>
            </a:r>
            <a:endParaRPr lang="pl-PL" i="1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39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Optymalizacja </a:t>
            </a:r>
            <a:r>
              <a:rPr lang="pl-PL" dirty="0" err="1" smtClean="0"/>
              <a:t>metarefresh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Moduł </a:t>
            </a:r>
            <a:r>
              <a:rPr lang="pl-PL" i="1" dirty="0" err="1" smtClean="0"/>
              <a:t>metarefresh</a:t>
            </a:r>
            <a:r>
              <a:rPr lang="pl-PL" dirty="0" smtClean="0"/>
              <a:t> ma problemy z obsługą dużych porcji metadanych</a:t>
            </a:r>
          </a:p>
          <a:p>
            <a:pPr lvl="1"/>
            <a:r>
              <a:rPr lang="pl-PL" dirty="0" smtClean="0"/>
              <a:t>bywa potrzebne </a:t>
            </a:r>
            <a:r>
              <a:rPr lang="pl-PL" dirty="0"/>
              <a:t>wydłużenie czasu </a:t>
            </a:r>
            <a:r>
              <a:rPr lang="pl-PL" i="1" dirty="0" err="1" smtClean="0"/>
              <a:t>max_execution_time</a:t>
            </a:r>
            <a:r>
              <a:rPr lang="pl-PL" dirty="0" smtClean="0"/>
              <a:t> w konfiguracji </a:t>
            </a:r>
            <a:r>
              <a:rPr lang="pl-PL" i="1" dirty="0" smtClean="0"/>
              <a:t>php.ini</a:t>
            </a:r>
          </a:p>
          <a:p>
            <a:pPr lvl="1"/>
            <a:r>
              <a:rPr lang="pl-PL" dirty="0" smtClean="0"/>
              <a:t>problemem jest  obsługa drzewa XML-owego</a:t>
            </a:r>
          </a:p>
          <a:p>
            <a:pPr lvl="1"/>
            <a:r>
              <a:rPr lang="pl-PL" dirty="0" err="1" smtClean="0"/>
              <a:t>zapatchowany</a:t>
            </a:r>
            <a:r>
              <a:rPr lang="pl-PL" dirty="0"/>
              <a:t> plik </a:t>
            </a:r>
            <a:r>
              <a:rPr lang="pl-PL" i="1" dirty="0" err="1" smtClean="0"/>
              <a:t>vendor</a:t>
            </a:r>
            <a:r>
              <a:rPr lang="pl-PL" i="1" dirty="0" smtClean="0"/>
              <a:t>/</a:t>
            </a:r>
            <a:r>
              <a:rPr lang="pl-PL" i="1" dirty="0" err="1" smtClean="0"/>
              <a:t>robrichards</a:t>
            </a:r>
            <a:r>
              <a:rPr lang="pl-PL" i="1" dirty="0" smtClean="0"/>
              <a:t>/</a:t>
            </a:r>
            <a:r>
              <a:rPr lang="pl-PL" i="1" dirty="0" err="1" smtClean="0"/>
              <a:t>xmlseclibs</a:t>
            </a:r>
            <a:r>
              <a:rPr lang="pl-PL" i="1" dirty="0" smtClean="0"/>
              <a:t>/</a:t>
            </a:r>
            <a:r>
              <a:rPr lang="pl-PL" i="1" dirty="0" err="1" smtClean="0"/>
              <a:t>xmlseclibs.php</a:t>
            </a:r>
            <a:endParaRPr lang="pl-PL" i="1" dirty="0" smtClean="0"/>
          </a:p>
          <a:p>
            <a:pPr marL="914400" lvl="2" indent="0">
              <a:buNone/>
            </a:pP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wiki.aai.pionier.net.pl/index.php/Plik:xmlseclibs.php</a:t>
            </a:r>
            <a:r>
              <a:rPr lang="pl-PL" dirty="0" smtClean="0"/>
              <a:t> </a:t>
            </a:r>
          </a:p>
          <a:p>
            <a:pPr marL="914400" lvl="2" indent="0">
              <a:buNone/>
            </a:pPr>
            <a:r>
              <a:rPr lang="pl-PL" dirty="0" smtClean="0"/>
              <a:t>rozwiązuje problem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48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Moduł zgody (</a:t>
            </a:r>
            <a:r>
              <a:rPr lang="pl-PL" dirty="0" err="1" smtClean="0"/>
              <a:t>consent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Jeśli </a:t>
            </a:r>
            <a:r>
              <a:rPr lang="pl-PL" dirty="0" err="1" smtClean="0"/>
              <a:t>IdP</a:t>
            </a:r>
            <a:r>
              <a:rPr lang="pl-PL" dirty="0" smtClean="0"/>
              <a:t> ma pytać użytkownika, czy zgadza się na przekazanie atrybutów do usługi (SP), musi być włączony odpowiedni filtr</a:t>
            </a:r>
          </a:p>
          <a:p>
            <a:pPr lvl="1"/>
            <a:r>
              <a:rPr lang="pl-PL" dirty="0" smtClean="0"/>
              <a:t>w konfiguracji </a:t>
            </a:r>
            <a:r>
              <a:rPr lang="pl-PL" i="1" dirty="0" err="1" smtClean="0"/>
              <a:t>config</a:t>
            </a:r>
            <a:r>
              <a:rPr lang="pl-PL" i="1" dirty="0" smtClean="0"/>
              <a:t>/</a:t>
            </a:r>
            <a:r>
              <a:rPr lang="pl-PL" i="1" dirty="0" err="1" smtClean="0"/>
              <a:t>config.php</a:t>
            </a:r>
            <a:r>
              <a:rPr lang="pl-PL" dirty="0" smtClean="0"/>
              <a:t> we wpisie </a:t>
            </a:r>
            <a:r>
              <a:rPr lang="pl-PL" i="1" dirty="0" err="1" smtClean="0"/>
              <a:t>authproc.idp</a:t>
            </a:r>
            <a:r>
              <a:rPr lang="pl-PL" dirty="0" smtClean="0"/>
              <a:t> dodajemy </a:t>
            </a:r>
          </a:p>
          <a:p>
            <a:pPr marL="857250" lvl="2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90 =&gt; array(</a:t>
            </a:r>
          </a:p>
          <a:p>
            <a:pPr marL="857250" lvl="2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'class' =&gt; '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consent:Consent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857250" lvl="2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'store' =&gt; '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consent:Cookie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857250" lvl="2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'focus' =&gt; 'yes',</a:t>
            </a:r>
          </a:p>
          <a:p>
            <a:pPr marL="857250" lvl="2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'checked' =&gt; TRUE</a:t>
            </a:r>
          </a:p>
          <a:p>
            <a:pPr marL="857250" lvl="2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endParaRPr lang="pl-PL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0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Moduł zgody (</a:t>
            </a:r>
            <a:r>
              <a:rPr lang="pl-PL" dirty="0" err="1" smtClean="0"/>
              <a:t>consent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8136904" cy="4525963"/>
          </a:xfrm>
        </p:spPr>
        <p:txBody>
          <a:bodyPr>
            <a:normAutofit fontScale="85000" lnSpcReduction="20000"/>
          </a:bodyPr>
          <a:lstStyle/>
          <a:p>
            <a:pPr marL="400050"/>
            <a:r>
              <a:rPr lang="pl-PL" dirty="0" smtClean="0">
                <a:cs typeface="Courier New" panose="02070309020205020404" pitchFamily="49" charset="0"/>
              </a:rPr>
              <a:t>Dane związane ze zgodą można przechowywać w bazie danych, w tym celu:</a:t>
            </a:r>
            <a:endParaRPr lang="pl-PL" sz="2000" dirty="0" smtClean="0">
              <a:cs typeface="Courier New" panose="02070309020205020404" pitchFamily="49" charset="0"/>
            </a:endParaRPr>
          </a:p>
          <a:p>
            <a:pPr marL="514350" lvl="1" indent="0">
              <a:buNone/>
            </a:pP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pl-P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consent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</a:p>
          <a:p>
            <a:pPr marL="514350" lvl="1" indent="0">
              <a:buNone/>
            </a:pP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consent_date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TIMESTAMP NOT NULL,</a:t>
            </a:r>
          </a:p>
          <a:p>
            <a:pPr marL="514350" lvl="1" indent="0">
              <a:buNone/>
            </a:pP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usage_date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TIMESTAMP NOT NULL,</a:t>
            </a:r>
          </a:p>
          <a:p>
            <a:pPr marL="514350" lvl="1" indent="0">
              <a:buNone/>
            </a:pP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hashed_user_id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VARCHAR(80) NOT NULL,</a:t>
            </a:r>
          </a:p>
          <a:p>
            <a:pPr marL="514350" lvl="1" indent="0">
              <a:buNone/>
            </a:pP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service_id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VARCHAR(255) NOT NULL,</a:t>
            </a:r>
          </a:p>
          <a:p>
            <a:pPr marL="514350" lvl="1" indent="0">
              <a:buNone/>
            </a:pP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VARCHAR(80) NOT NULL,</a:t>
            </a:r>
          </a:p>
          <a:p>
            <a:pPr marL="514350" lvl="1" indent="0">
              <a:buNone/>
            </a:pP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UNIQUE (</a:t>
            </a:r>
            <a:r>
              <a:rPr lang="pl-P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hashed_user_id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service_id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14350" lvl="1" indent="0">
              <a:buNone/>
            </a:pPr>
            <a:r>
              <a:rPr lang="pl-PL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00050"/>
            <a:r>
              <a:rPr lang="pl-PL" sz="2100" dirty="0" smtClean="0">
                <a:cs typeface="Courier New" panose="02070309020205020404" pitchFamily="49" charset="0"/>
              </a:rPr>
              <a:t>Nadajemy uprawnienia do tabeli, zmieniamy wpis  </a:t>
            </a:r>
            <a:r>
              <a:rPr lang="pl-PL" sz="2100" i="1" dirty="0" smtClean="0">
                <a:cs typeface="Courier New" panose="02070309020205020404" pitchFamily="49" charset="0"/>
              </a:rPr>
              <a:t>'</a:t>
            </a:r>
            <a:r>
              <a:rPr lang="pl-PL" sz="2100" i="1" dirty="0" err="1" smtClean="0">
                <a:cs typeface="Courier New" panose="02070309020205020404" pitchFamily="49" charset="0"/>
              </a:rPr>
              <a:t>store</a:t>
            </a:r>
            <a:r>
              <a:rPr lang="pl-PL" sz="2100" i="1" dirty="0">
                <a:cs typeface="Courier New" panose="02070309020205020404" pitchFamily="49" charset="0"/>
              </a:rPr>
              <a:t>' =&gt; </a:t>
            </a:r>
            <a:r>
              <a:rPr lang="pl-PL" sz="2100" i="1" dirty="0" smtClean="0">
                <a:cs typeface="Courier New" panose="02070309020205020404" pitchFamily="49" charset="0"/>
              </a:rPr>
              <a:t>'</a:t>
            </a:r>
            <a:r>
              <a:rPr lang="pl-PL" sz="2100" i="1" dirty="0" err="1" smtClean="0">
                <a:cs typeface="Courier New" panose="02070309020205020404" pitchFamily="49" charset="0"/>
              </a:rPr>
              <a:t>consent:Cookie</a:t>
            </a:r>
            <a:r>
              <a:rPr lang="pl-PL" sz="2100" i="1" dirty="0">
                <a:cs typeface="Courier New" panose="02070309020205020404" pitchFamily="49" charset="0"/>
              </a:rPr>
              <a:t>'</a:t>
            </a:r>
            <a:r>
              <a:rPr lang="pl-PL" sz="2100" i="1" dirty="0" smtClean="0">
                <a:cs typeface="Courier New" panose="02070309020205020404" pitchFamily="49" charset="0"/>
              </a:rPr>
              <a:t>‚</a:t>
            </a:r>
          </a:p>
          <a:p>
            <a:pPr marL="514350" lvl="1" indent="0">
              <a:buNone/>
            </a:pP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store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514350" lvl="1" indent="0">
              <a:buNone/>
            </a:pP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'</a:t>
            </a:r>
            <a:r>
              <a:rPr lang="pl-P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consent:Database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</a:p>
          <a:p>
            <a:pPr marL="514350" lvl="1" indent="0">
              <a:buNone/>
            </a:pP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'</a:t>
            </a:r>
            <a:r>
              <a:rPr lang="pl-P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'</a:t>
            </a:r>
            <a:r>
              <a:rPr lang="pl-P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mysql:host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localhost;dbname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consent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514350" lvl="1" indent="0">
              <a:buNone/>
            </a:pP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'</a:t>
            </a:r>
            <a:r>
              <a:rPr lang="pl-P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username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'</a:t>
            </a:r>
            <a:r>
              <a:rPr lang="pl-P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simplesaml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514350" lvl="1" indent="0">
              <a:buNone/>
            </a:pP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'</a:t>
            </a:r>
            <a:r>
              <a:rPr lang="pl-P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'</a:t>
            </a:r>
            <a:r>
              <a:rPr lang="pl-P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secret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514350" lvl="1" indent="0">
              <a:buNone/>
            </a:pP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),</a:t>
            </a:r>
          </a:p>
        </p:txBody>
      </p:sp>
    </p:spTree>
    <p:extLst>
      <p:ext uri="{BB962C8B-B14F-4D97-AF65-F5344CB8AC3E}">
        <p14:creationId xmlns:p14="http://schemas.microsoft.com/office/powerpoint/2010/main" val="17622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Testowanie </a:t>
            </a:r>
            <a:r>
              <a:rPr lang="pl-PL" dirty="0" err="1" smtClean="0"/>
              <a:t>SimpleSAMLphp</a:t>
            </a:r>
            <a:r>
              <a:rPr lang="pl-PL" dirty="0" smtClean="0"/>
              <a:t> </a:t>
            </a:r>
            <a:r>
              <a:rPr lang="pl-PL" dirty="0" err="1" smtClean="0"/>
              <a:t>IdP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Aby </a:t>
            </a:r>
            <a:r>
              <a:rPr lang="pl-PL" dirty="0" smtClean="0"/>
              <a:t>sprawdzić działanie </a:t>
            </a:r>
            <a:r>
              <a:rPr lang="pl-PL" dirty="0" err="1"/>
              <a:t>IdP</a:t>
            </a:r>
            <a:r>
              <a:rPr lang="pl-PL" dirty="0"/>
              <a:t> najlepiej skorzystać z testowego dostawcy </a:t>
            </a: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aai.pionier.net.pl/test/attributes.php</a:t>
            </a:r>
            <a:r>
              <a:rPr lang="pl-PL" dirty="0" smtClean="0"/>
              <a:t> </a:t>
            </a:r>
          </a:p>
          <a:p>
            <a:r>
              <a:rPr lang="pl-PL" dirty="0" smtClean="0"/>
              <a:t>Testowy dostawca musi dodać metadane nowego </a:t>
            </a:r>
            <a:r>
              <a:rPr lang="pl-PL" dirty="0" err="1" smtClean="0"/>
              <a:t>IdP</a:t>
            </a:r>
            <a:endParaRPr lang="pl-PL" dirty="0"/>
          </a:p>
          <a:p>
            <a:r>
              <a:rPr lang="pl-PL" dirty="0" smtClean="0"/>
              <a:t>Metadane </a:t>
            </a:r>
            <a:r>
              <a:rPr lang="pl-PL" dirty="0"/>
              <a:t>tego usługodawcy są </a:t>
            </a:r>
            <a:r>
              <a:rPr lang="pl-PL" dirty="0" smtClean="0"/>
              <a:t>muszą być dodane </a:t>
            </a:r>
            <a:r>
              <a:rPr lang="pl-PL" dirty="0"/>
              <a:t>do </a:t>
            </a:r>
            <a:r>
              <a:rPr lang="pl-PL" dirty="0" smtClean="0"/>
              <a:t>konfiguracji </a:t>
            </a:r>
            <a:r>
              <a:rPr lang="pl-PL" dirty="0" err="1" smtClean="0"/>
              <a:t>IdP</a:t>
            </a:r>
            <a:endParaRPr lang="pl-PL" dirty="0"/>
          </a:p>
          <a:p>
            <a:pPr lvl="1"/>
            <a:r>
              <a:rPr lang="pl-PL" dirty="0" smtClean="0"/>
              <a:t>np. przez pobranie przy użyciu polecenia </a:t>
            </a:r>
          </a:p>
          <a:p>
            <a:pPr marL="857250" lvl="2" indent="0">
              <a:buNone/>
            </a:pP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modules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metarefresh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metarefresh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/>
            <a:r>
              <a:rPr lang="pl-PL" dirty="0" smtClean="0"/>
              <a:t>można również wkleić dane SP dostępne na stronie</a:t>
            </a:r>
          </a:p>
          <a:p>
            <a:pPr marL="457200" lvl="1" indent="0">
              <a:buNone/>
            </a:pPr>
            <a:r>
              <a:rPr lang="pl-PL" sz="1800" dirty="0" smtClean="0">
                <a:hlinkClick r:id="rId3"/>
              </a:rPr>
              <a:t>https</a:t>
            </a:r>
            <a:r>
              <a:rPr lang="pl-PL" sz="1800" dirty="0">
                <a:hlinkClick r:id="rId3"/>
              </a:rPr>
              <a:t>://</a:t>
            </a:r>
            <a:r>
              <a:rPr lang="pl-PL" sz="1800" dirty="0" smtClean="0">
                <a:hlinkClick r:id="rId3"/>
              </a:rPr>
              <a:t>aai.pionier.net.pl/test/module.php/saml/sp/metadata.php/default-sp?output=xhtml</a:t>
            </a:r>
            <a:r>
              <a:rPr lang="pl-PL" sz="1800" dirty="0" smtClean="0"/>
              <a:t> </a:t>
            </a:r>
          </a:p>
          <a:p>
            <a:pPr marL="457200" lvl="1" indent="0">
              <a:buNone/>
            </a:pPr>
            <a:r>
              <a:rPr lang="pl-PL" dirty="0" smtClean="0"/>
              <a:t>do pliku </a:t>
            </a:r>
            <a:r>
              <a:rPr lang="pl-PL" i="1" dirty="0" err="1" smtClean="0"/>
              <a:t>metadata</a:t>
            </a:r>
            <a:r>
              <a:rPr lang="pl-PL" i="1" dirty="0" smtClean="0"/>
              <a:t>/saml20-sp-remote.php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4777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58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Oprogramowanie </a:t>
            </a:r>
            <a:r>
              <a:rPr lang="pl-PL" dirty="0" err="1" smtClean="0"/>
              <a:t>SimpleSAMLphp</a:t>
            </a:r>
            <a:r>
              <a:rPr lang="pl-PL" dirty="0" smtClean="0"/>
              <a:t> (SSP)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Oprogramowanie napisane w PHP, wspierające różne protokoły uwierzytelniania, m.in. SAML, a także </a:t>
            </a:r>
            <a:r>
              <a:rPr lang="pl-PL" dirty="0" err="1" smtClean="0"/>
              <a:t>OpenID</a:t>
            </a:r>
            <a:r>
              <a:rPr lang="pl-PL" dirty="0" smtClean="0"/>
              <a:t>, </a:t>
            </a:r>
            <a:r>
              <a:rPr lang="pl-PL" dirty="0" err="1" smtClean="0"/>
              <a:t>OAuth</a:t>
            </a:r>
            <a:endParaRPr lang="pl-PL" dirty="0" smtClean="0"/>
          </a:p>
          <a:p>
            <a:r>
              <a:rPr lang="pl-PL" dirty="0" smtClean="0"/>
              <a:t>Ten sam pakiet spełnia zadania </a:t>
            </a:r>
            <a:r>
              <a:rPr lang="pl-PL" dirty="0" err="1" smtClean="0"/>
              <a:t>IdP</a:t>
            </a:r>
            <a:r>
              <a:rPr lang="pl-PL" dirty="0" smtClean="0"/>
              <a:t> oraz SP</a:t>
            </a:r>
          </a:p>
          <a:p>
            <a:r>
              <a:rPr lang="pl-PL" dirty="0" err="1" smtClean="0"/>
              <a:t>SimpleSAMLphp</a:t>
            </a:r>
            <a:r>
              <a:rPr lang="pl-PL" dirty="0" smtClean="0"/>
              <a:t> jest wygodnym sposobem           integracji aplikacji PHP z logowaniem               federacyjnym (</a:t>
            </a:r>
            <a:r>
              <a:rPr lang="pl-PL" dirty="0" err="1" smtClean="0"/>
              <a:t>SimpleSAMLphp</a:t>
            </a:r>
            <a:r>
              <a:rPr lang="pl-PL" dirty="0" smtClean="0"/>
              <a:t> w roli SP)</a:t>
            </a:r>
          </a:p>
          <a:p>
            <a:r>
              <a:rPr lang="pl-PL" dirty="0" err="1" smtClean="0"/>
              <a:t>IdP</a:t>
            </a:r>
            <a:r>
              <a:rPr lang="pl-PL" dirty="0" smtClean="0"/>
              <a:t> oparte na </a:t>
            </a:r>
            <a:r>
              <a:rPr lang="pl-PL" dirty="0" err="1" smtClean="0"/>
              <a:t>SimpleSAMLphp</a:t>
            </a:r>
            <a:r>
              <a:rPr lang="pl-PL" dirty="0" smtClean="0"/>
              <a:t> współpracuje z usługami </a:t>
            </a:r>
            <a:r>
              <a:rPr lang="pl-PL" dirty="0" err="1" smtClean="0"/>
              <a:t>Shibboleth</a:t>
            </a:r>
            <a:r>
              <a:rPr lang="pl-PL" dirty="0" smtClean="0"/>
              <a:t> i dowolną usługą SAML 2.0</a:t>
            </a:r>
          </a:p>
          <a:p>
            <a:r>
              <a:rPr lang="pl-PL" dirty="0" err="1" smtClean="0"/>
              <a:t>SimpleSAMLphp</a:t>
            </a:r>
            <a:r>
              <a:rPr lang="pl-PL" dirty="0" smtClean="0"/>
              <a:t> działający jako </a:t>
            </a:r>
            <a:r>
              <a:rPr lang="pl-PL" dirty="0" err="1" smtClean="0"/>
              <a:t>IdP</a:t>
            </a:r>
            <a:r>
              <a:rPr lang="pl-PL" dirty="0" smtClean="0"/>
              <a:t> może współpracować z różnymi źródłami uwierzytelniania, jest elastyczny, łatwy w dostosowaniu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708920"/>
            <a:ext cx="2098847" cy="143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Instalacja SSP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Wymagania:</a:t>
            </a:r>
          </a:p>
          <a:p>
            <a:pPr lvl="1"/>
            <a:r>
              <a:rPr lang="pl-PL" dirty="0" smtClean="0"/>
              <a:t>serwer WWW </a:t>
            </a:r>
          </a:p>
          <a:p>
            <a:pPr lvl="1"/>
            <a:r>
              <a:rPr lang="pl-PL" dirty="0" smtClean="0"/>
              <a:t>możliwość wykonywania skryptów PHP</a:t>
            </a:r>
          </a:p>
          <a:p>
            <a:pPr lvl="1"/>
            <a:r>
              <a:rPr lang="pl-PL" dirty="0" smtClean="0"/>
              <a:t>rozszerzenia PHP:</a:t>
            </a:r>
          </a:p>
          <a:p>
            <a:pPr lvl="2"/>
            <a:r>
              <a:rPr lang="pl-PL" dirty="0" smtClean="0"/>
              <a:t>koniecznie: </a:t>
            </a:r>
            <a:r>
              <a:rPr lang="pl-PL" dirty="0" err="1" smtClean="0"/>
              <a:t>date</a:t>
            </a:r>
            <a:r>
              <a:rPr lang="pl-PL" dirty="0" smtClean="0"/>
              <a:t>, dom, </a:t>
            </a:r>
            <a:r>
              <a:rPr lang="pl-PL" dirty="0" err="1" smtClean="0"/>
              <a:t>hash</a:t>
            </a:r>
            <a:r>
              <a:rPr lang="pl-PL" dirty="0" smtClean="0"/>
              <a:t>, </a:t>
            </a:r>
            <a:r>
              <a:rPr lang="pl-PL" dirty="0" err="1" smtClean="0"/>
              <a:t>libxml</a:t>
            </a:r>
            <a:r>
              <a:rPr lang="pl-PL" dirty="0" smtClean="0"/>
              <a:t>, </a:t>
            </a:r>
            <a:r>
              <a:rPr lang="pl-PL" dirty="0" err="1" smtClean="0"/>
              <a:t>openssl</a:t>
            </a:r>
            <a:r>
              <a:rPr lang="pl-PL" dirty="0" smtClean="0"/>
              <a:t>, </a:t>
            </a:r>
            <a:r>
              <a:rPr lang="pl-PL" dirty="0" err="1" smtClean="0"/>
              <a:t>pcre</a:t>
            </a:r>
            <a:r>
              <a:rPr lang="pl-PL" dirty="0" smtClean="0"/>
              <a:t>, </a:t>
            </a:r>
            <a:r>
              <a:rPr lang="pl-PL" dirty="0" err="1" smtClean="0"/>
              <a:t>zlib</a:t>
            </a:r>
            <a:r>
              <a:rPr lang="pl-PL" dirty="0" smtClean="0"/>
              <a:t>, SPL, </a:t>
            </a:r>
            <a:r>
              <a:rPr lang="pl-PL" dirty="0" err="1" smtClean="0"/>
              <a:t>mcrypt</a:t>
            </a:r>
            <a:endParaRPr lang="pl-PL" dirty="0" smtClean="0"/>
          </a:p>
          <a:p>
            <a:pPr lvl="2"/>
            <a:r>
              <a:rPr lang="pl-PL" dirty="0" err="1" smtClean="0"/>
              <a:t>ldap</a:t>
            </a:r>
            <a:r>
              <a:rPr lang="pl-PL" dirty="0" smtClean="0"/>
              <a:t> – jeśli ma być realizowane uwierzytelnianie LDAP/CAS</a:t>
            </a:r>
          </a:p>
          <a:p>
            <a:pPr lvl="2"/>
            <a:r>
              <a:rPr lang="pl-PL" dirty="0" smtClean="0"/>
              <a:t>można stosować </a:t>
            </a:r>
            <a:r>
              <a:rPr lang="pl-PL" dirty="0" err="1" smtClean="0"/>
              <a:t>memcache</a:t>
            </a:r>
            <a:endParaRPr lang="pl-PL" dirty="0" smtClean="0"/>
          </a:p>
          <a:p>
            <a:pPr lvl="2"/>
            <a:r>
              <a:rPr lang="pl-PL" dirty="0" smtClean="0"/>
              <a:t>PDO – jeśli używamy bazy danych plus </a:t>
            </a:r>
            <a:r>
              <a:rPr lang="pl-PL" dirty="0" err="1" smtClean="0"/>
              <a:t>mysql</a:t>
            </a:r>
            <a:r>
              <a:rPr lang="pl-PL" dirty="0" smtClean="0"/>
              <a:t> / </a:t>
            </a:r>
            <a:r>
              <a:rPr lang="pl-PL" dirty="0" err="1" smtClean="0"/>
              <a:t>pgsql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52062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Instalacja SSP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Aktualna wersja 1.13</a:t>
            </a:r>
          </a:p>
          <a:p>
            <a:r>
              <a:rPr lang="pl-PL" dirty="0" smtClean="0"/>
              <a:t>Pobieramy ze strony </a:t>
            </a: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simplesamlphp.org/download</a:t>
            </a:r>
            <a:endParaRPr lang="pl-PL" dirty="0" smtClean="0"/>
          </a:p>
          <a:p>
            <a:r>
              <a:rPr lang="pl-PL" dirty="0" smtClean="0"/>
              <a:t>Rozpakowujemy</a:t>
            </a:r>
          </a:p>
          <a:p>
            <a:pPr marL="457200" lvl="1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marL="457200" lvl="1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tar 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xfv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simplesamlphp-1.x.y.tar.gz</a:t>
            </a:r>
          </a:p>
        </p:txBody>
      </p:sp>
    </p:spTree>
    <p:extLst>
      <p:ext uri="{BB962C8B-B14F-4D97-AF65-F5344CB8AC3E}">
        <p14:creationId xmlns:p14="http://schemas.microsoft.com/office/powerpoint/2010/main" val="39859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Konfiguracja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8136904" cy="4525963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Konfigurujemy serwis </a:t>
            </a:r>
            <a:r>
              <a:rPr lang="pl-PL" dirty="0" err="1" smtClean="0"/>
              <a:t>httpd</a:t>
            </a:r>
            <a:endParaRPr lang="pl-PL" dirty="0" smtClean="0"/>
          </a:p>
          <a:p>
            <a:pPr lvl="1"/>
            <a:r>
              <a:rPr lang="pl-PL" dirty="0" smtClean="0"/>
              <a:t>wirtualny host działający na porcie 443</a:t>
            </a:r>
          </a:p>
          <a:p>
            <a:pPr lvl="1"/>
            <a:r>
              <a:rPr lang="pl-PL" dirty="0" smtClean="0"/>
              <a:t>certyfikat – docelowo wystawiony przez znany urząd certyfikacyjny, np. TCS</a:t>
            </a:r>
          </a:p>
          <a:p>
            <a:pPr lvl="1"/>
            <a:r>
              <a:rPr lang="pl-PL" dirty="0" smtClean="0"/>
              <a:t>umieszczamy dyrektywę </a:t>
            </a:r>
          </a:p>
          <a:p>
            <a:pPr marL="57150" indent="0">
              <a:buNone/>
            </a:pP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Alias  /</a:t>
            </a:r>
            <a:r>
              <a:rPr lang="pl-P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simplesaml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pl-P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/simplesamlphp-1.13.0/www</a:t>
            </a:r>
            <a:endParaRPr lang="pl-PL" sz="19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 smtClean="0"/>
              <a:t>Główny plik konfiguracyjny to </a:t>
            </a:r>
            <a:r>
              <a:rPr lang="pl-PL" b="1" i="1" dirty="0" err="1" smtClean="0"/>
              <a:t>config</a:t>
            </a:r>
            <a:r>
              <a:rPr lang="pl-PL" b="1" i="1" dirty="0" smtClean="0"/>
              <a:t>/</a:t>
            </a:r>
            <a:r>
              <a:rPr lang="pl-PL" b="1" i="1" dirty="0" err="1" smtClean="0"/>
              <a:t>config.php</a:t>
            </a:r>
            <a:endParaRPr lang="pl-PL" b="1" i="1" dirty="0" smtClean="0"/>
          </a:p>
          <a:p>
            <a:pPr lvl="1"/>
            <a:r>
              <a:rPr lang="pl-PL" b="1" i="1" dirty="0" err="1" smtClean="0"/>
              <a:t>baseurlpath</a:t>
            </a:r>
            <a:r>
              <a:rPr lang="pl-PL" b="1" dirty="0" smtClean="0"/>
              <a:t> </a:t>
            </a:r>
            <a:r>
              <a:rPr lang="pl-PL" dirty="0" smtClean="0"/>
              <a:t>– zgodnie z ustawionym aliasem</a:t>
            </a:r>
          </a:p>
          <a:p>
            <a:pPr lvl="1"/>
            <a:r>
              <a:rPr lang="pl-PL" b="1" i="1" dirty="0" err="1" smtClean="0"/>
              <a:t>auth.adminpassword</a:t>
            </a:r>
            <a:r>
              <a:rPr lang="pl-PL" b="1" dirty="0" smtClean="0"/>
              <a:t> </a:t>
            </a:r>
            <a:r>
              <a:rPr lang="pl-PL" dirty="0" smtClean="0"/>
              <a:t>– hasło dla administratora</a:t>
            </a:r>
          </a:p>
          <a:p>
            <a:pPr lvl="1"/>
            <a:r>
              <a:rPr lang="pl-PL" b="1" i="1" dirty="0" err="1" smtClean="0"/>
              <a:t>secretsalt</a:t>
            </a:r>
            <a:r>
              <a:rPr lang="pl-PL" dirty="0" smtClean="0"/>
              <a:t> – liczba losowa używana do generowania </a:t>
            </a:r>
            <a:r>
              <a:rPr lang="pl-PL" dirty="0" err="1" smtClean="0"/>
              <a:t>pseudoanonimowych</a:t>
            </a:r>
            <a:r>
              <a:rPr lang="pl-PL" dirty="0" smtClean="0"/>
              <a:t> identyfikatorów</a:t>
            </a:r>
            <a:endParaRPr lang="pl-PL" b="1" dirty="0" smtClean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18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Konfiguracja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Główny plik konfiguracyjny to </a:t>
            </a:r>
            <a:r>
              <a:rPr lang="pl-PL" b="1" i="1" dirty="0" err="1" smtClean="0"/>
              <a:t>config</a:t>
            </a:r>
            <a:r>
              <a:rPr lang="pl-PL" b="1" i="1" dirty="0" smtClean="0"/>
              <a:t>/</a:t>
            </a:r>
            <a:r>
              <a:rPr lang="pl-PL" b="1" i="1" dirty="0" err="1" smtClean="0"/>
              <a:t>config.php</a:t>
            </a:r>
            <a:endParaRPr lang="pl-PL" b="1" i="1" dirty="0" smtClean="0"/>
          </a:p>
          <a:p>
            <a:pPr lvl="1"/>
            <a:r>
              <a:rPr lang="pl-PL" b="1" i="1" dirty="0" err="1" smtClean="0"/>
              <a:t>technicalcontact_name</a:t>
            </a:r>
            <a:r>
              <a:rPr lang="pl-PL" b="1" i="1" dirty="0" smtClean="0"/>
              <a:t> </a:t>
            </a:r>
            <a:r>
              <a:rPr lang="pl-PL" dirty="0" smtClean="0"/>
              <a:t>– nazwa administratora (pojawi się w metadanych)</a:t>
            </a:r>
          </a:p>
          <a:p>
            <a:pPr lvl="1"/>
            <a:r>
              <a:rPr lang="pl-PL" b="1" i="1" dirty="0" err="1" smtClean="0"/>
              <a:t>technicalcontact_email</a:t>
            </a:r>
            <a:r>
              <a:rPr lang="pl-PL" b="1" dirty="0" smtClean="0"/>
              <a:t> </a:t>
            </a:r>
            <a:r>
              <a:rPr lang="pl-PL" dirty="0" smtClean="0"/>
              <a:t>– email administratora  </a:t>
            </a:r>
            <a:r>
              <a:rPr lang="pl-PL" dirty="0"/>
              <a:t>(pojawi się w metadanych</a:t>
            </a:r>
            <a:r>
              <a:rPr lang="pl-PL" dirty="0" smtClean="0"/>
              <a:t>)</a:t>
            </a:r>
          </a:p>
          <a:p>
            <a:pPr lvl="1"/>
            <a:r>
              <a:rPr lang="pl-PL" b="1" i="1" dirty="0" err="1" smtClean="0"/>
              <a:t>timezone</a:t>
            </a:r>
            <a:r>
              <a:rPr lang="pl-PL" b="1" i="1" dirty="0" smtClean="0"/>
              <a:t> </a:t>
            </a:r>
            <a:r>
              <a:rPr lang="pl-PL" dirty="0" smtClean="0"/>
              <a:t>– Europe/</a:t>
            </a:r>
            <a:r>
              <a:rPr lang="pl-PL" dirty="0" err="1" smtClean="0"/>
              <a:t>Warsaw</a:t>
            </a:r>
            <a:endParaRPr lang="pl-PL" dirty="0" smtClean="0"/>
          </a:p>
          <a:p>
            <a:pPr lvl="1"/>
            <a:r>
              <a:rPr lang="pl-PL" dirty="0" smtClean="0"/>
              <a:t>opcje związane z tworzeniem logów:</a:t>
            </a:r>
          </a:p>
          <a:p>
            <a:pPr lvl="2"/>
            <a:r>
              <a:rPr lang="pl-PL" b="1" i="1" dirty="0" err="1" smtClean="0"/>
              <a:t>logging.level</a:t>
            </a:r>
            <a:r>
              <a:rPr lang="pl-PL" dirty="0" smtClean="0"/>
              <a:t> – na czas testów najlepiej DEBUG</a:t>
            </a:r>
          </a:p>
          <a:p>
            <a:pPr lvl="2"/>
            <a:r>
              <a:rPr lang="pl-PL" b="1" i="1" dirty="0" err="1" smtClean="0"/>
              <a:t>logging.handler</a:t>
            </a:r>
            <a:r>
              <a:rPr lang="pl-PL" dirty="0" smtClean="0"/>
              <a:t> – zalecamy file</a:t>
            </a:r>
          </a:p>
          <a:p>
            <a:pPr lvl="2"/>
            <a:r>
              <a:rPr lang="pl-PL" b="1" i="1" dirty="0" err="1" smtClean="0"/>
              <a:t>debug</a:t>
            </a:r>
            <a:r>
              <a:rPr lang="pl-PL" dirty="0" smtClean="0"/>
              <a:t> – na czas testów </a:t>
            </a:r>
            <a:r>
              <a:rPr lang="pl-PL" i="1" dirty="0" err="1" smtClean="0"/>
              <a:t>true</a:t>
            </a:r>
            <a:endParaRPr lang="pl-PL" i="1" dirty="0" smtClean="0"/>
          </a:p>
          <a:p>
            <a:pPr lvl="2"/>
            <a:r>
              <a:rPr lang="pl-PL" dirty="0" smtClean="0"/>
              <a:t>katalog </a:t>
            </a:r>
            <a:r>
              <a:rPr lang="pl-PL" i="1" dirty="0" smtClean="0"/>
              <a:t>log </a:t>
            </a:r>
            <a:r>
              <a:rPr lang="pl-PL" dirty="0" smtClean="0"/>
              <a:t>musi mieć uprawnienia zapisu przez proces </a:t>
            </a:r>
            <a:r>
              <a:rPr lang="pl-PL" dirty="0" err="1" smtClean="0"/>
              <a:t>httpd</a:t>
            </a:r>
            <a:endParaRPr lang="pl-PL" dirty="0" smtClean="0"/>
          </a:p>
          <a:p>
            <a:pPr lvl="1"/>
            <a:r>
              <a:rPr lang="pl-PL" b="1" i="1" dirty="0" err="1" smtClean="0"/>
              <a:t>metadata.sources</a:t>
            </a:r>
            <a:r>
              <a:rPr lang="pl-PL" i="1" dirty="0" smtClean="0"/>
              <a:t> </a:t>
            </a:r>
            <a:r>
              <a:rPr lang="pl-PL" dirty="0" smtClean="0"/>
              <a:t>– gdzie SSP szuka metadanych</a:t>
            </a:r>
          </a:p>
        </p:txBody>
      </p:sp>
    </p:spTree>
    <p:extLst>
      <p:ext uri="{BB962C8B-B14F-4D97-AF65-F5344CB8AC3E}">
        <p14:creationId xmlns:p14="http://schemas.microsoft.com/office/powerpoint/2010/main" val="149180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SimpleSAMLphp</a:t>
            </a:r>
            <a:r>
              <a:rPr lang="pl-PL" dirty="0" smtClean="0"/>
              <a:t> </a:t>
            </a:r>
            <a:r>
              <a:rPr lang="pl-PL" dirty="0" err="1" smtClean="0"/>
              <a:t>IdP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525963"/>
          </a:xfrm>
        </p:spPr>
        <p:txBody>
          <a:bodyPr>
            <a:noAutofit/>
          </a:bodyPr>
          <a:lstStyle/>
          <a:p>
            <a:r>
              <a:rPr lang="pl-PL" dirty="0" smtClean="0"/>
              <a:t>W pliku </a:t>
            </a:r>
            <a:r>
              <a:rPr lang="pl-PL" b="1" i="1" dirty="0" err="1" smtClean="0"/>
              <a:t>config</a:t>
            </a:r>
            <a:r>
              <a:rPr lang="pl-PL" b="1" i="1" dirty="0" smtClean="0"/>
              <a:t>/</a:t>
            </a:r>
            <a:r>
              <a:rPr lang="pl-PL" b="1" i="1" dirty="0" err="1" smtClean="0"/>
              <a:t>config.php</a:t>
            </a:r>
            <a:r>
              <a:rPr lang="pl-PL" dirty="0" smtClean="0"/>
              <a:t> </a:t>
            </a:r>
          </a:p>
          <a:p>
            <a:pPr lvl="1"/>
            <a:r>
              <a:rPr lang="pl-PL" b="1" i="1" dirty="0" smtClean="0"/>
              <a:t>enable.saml20-idp</a:t>
            </a:r>
            <a:r>
              <a:rPr lang="pl-PL" i="1" dirty="0" smtClean="0"/>
              <a:t> </a:t>
            </a:r>
            <a:r>
              <a:rPr lang="pl-PL" dirty="0"/>
              <a:t>– </a:t>
            </a:r>
            <a:r>
              <a:rPr lang="pl-PL" i="1" dirty="0" err="1"/>
              <a:t>true</a:t>
            </a:r>
            <a:r>
              <a:rPr lang="pl-PL" dirty="0"/>
              <a:t> jeśli konfigurujemy </a:t>
            </a:r>
            <a:r>
              <a:rPr lang="pl-PL" dirty="0" err="1"/>
              <a:t>IdP</a:t>
            </a:r>
            <a:endParaRPr lang="pl-PL" i="1" dirty="0"/>
          </a:p>
          <a:p>
            <a:pPr lvl="1"/>
            <a:r>
              <a:rPr lang="pl-PL" dirty="0" smtClean="0"/>
              <a:t>ustawiamy filtry obsługujące atrybuty:</a:t>
            </a:r>
          </a:p>
          <a:p>
            <a:pPr marL="457200" lvl="1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authproc.idp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457200" lvl="1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30 =&gt; '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core:LanguageAdaptor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457200" lvl="1" indent="0">
              <a:buNone/>
            </a:pP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90 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=&gt; 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457200" lvl="1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'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'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core:TargetedID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, </a:t>
            </a:r>
            <a:endParaRPr lang="pl-PL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'</a:t>
            </a:r>
            <a:r>
              <a:rPr lang="pl-PL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attributename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'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eduPersonPrincipalName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57200" lvl="1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'</a:t>
            </a:r>
            <a:r>
              <a:rPr lang="pl-PL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nameId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TRUE),</a:t>
            </a:r>
          </a:p>
          <a:p>
            <a:pPr marL="457200" lvl="1" indent="0">
              <a:buNone/>
            </a:pPr>
            <a:r>
              <a:rPr lang="pl-PL" sz="1800" b="1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pl-PL" sz="1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95 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=&gt; '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core:AttributeLimit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endParaRPr lang="pl-PL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 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=&gt; 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'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core:AttributeMap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57200" lvl="1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'name2oid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'),</a:t>
            </a:r>
          </a:p>
          <a:p>
            <a:pPr marL="457200" lvl="1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</p:txBody>
      </p:sp>
    </p:spTree>
    <p:extLst>
      <p:ext uri="{BB962C8B-B14F-4D97-AF65-F5344CB8AC3E}">
        <p14:creationId xmlns:p14="http://schemas.microsoft.com/office/powerpoint/2010/main" val="374664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SimpleSAMLphp</a:t>
            </a:r>
            <a:r>
              <a:rPr lang="pl-PL" dirty="0" smtClean="0"/>
              <a:t> </a:t>
            </a:r>
            <a:r>
              <a:rPr lang="pl-PL" dirty="0" err="1" smtClean="0"/>
              <a:t>IdP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525963"/>
          </a:xfrm>
        </p:spPr>
        <p:txBody>
          <a:bodyPr>
            <a:noAutofit/>
          </a:bodyPr>
          <a:lstStyle/>
          <a:p>
            <a:r>
              <a:rPr lang="pl-PL" dirty="0" smtClean="0"/>
              <a:t>Plik </a:t>
            </a:r>
            <a:r>
              <a:rPr lang="pl-PL" b="1" i="1" dirty="0" err="1" smtClean="0"/>
              <a:t>config</a:t>
            </a:r>
            <a:r>
              <a:rPr lang="pl-PL" b="1" i="1" dirty="0" smtClean="0"/>
              <a:t>/</a:t>
            </a:r>
            <a:r>
              <a:rPr lang="pl-PL" b="1" i="1" dirty="0" err="1" smtClean="0"/>
              <a:t>authsources.php</a:t>
            </a:r>
            <a:endParaRPr lang="pl-PL" b="1" i="1" dirty="0" smtClean="0"/>
          </a:p>
          <a:p>
            <a:pPr lvl="1"/>
            <a:r>
              <a:rPr lang="pl-PL" dirty="0" smtClean="0"/>
              <a:t>konfigurujemy źródło uwierzytelnienia, np.</a:t>
            </a:r>
          </a:p>
          <a:p>
            <a:pPr marL="457200" lvl="1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example-ldap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'</a:t>
            </a:r>
            <a:r>
              <a:rPr lang="pl-PL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ldap:LDAP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</a:p>
          <a:p>
            <a:pPr marL="457200" lvl="1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hostname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'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localhost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457200" lvl="1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enable_tls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FALSE,</a:t>
            </a:r>
          </a:p>
          <a:p>
            <a:pPr marL="457200" lvl="1" indent="0">
              <a:buNone/>
            </a:pP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l-PL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dnpattern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'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uid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=%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username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%,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=..,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dc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=.',</a:t>
            </a:r>
            <a:endParaRPr lang="pl-PL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search.base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'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users,dc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=…',</a:t>
            </a:r>
            <a:endParaRPr lang="pl-PL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search.attributes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uid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'mail',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edupersonprincipalname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endParaRPr lang="pl-PL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search.username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'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admin,dc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=…',</a:t>
            </a:r>
            <a:endParaRPr lang="pl-PL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search.password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'....',</a:t>
            </a:r>
            <a:endParaRPr lang="pl-PL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endParaRPr lang="pl-PL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SimpleSAMLphp</a:t>
            </a:r>
            <a:r>
              <a:rPr lang="pl-PL" dirty="0" smtClean="0"/>
              <a:t> </a:t>
            </a:r>
            <a:r>
              <a:rPr lang="pl-PL" dirty="0" err="1" smtClean="0"/>
              <a:t>IdP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Certyfikat </a:t>
            </a:r>
            <a:r>
              <a:rPr lang="pl-PL" i="1" dirty="0" err="1" smtClean="0"/>
              <a:t>self-signed</a:t>
            </a:r>
            <a:endParaRPr lang="pl-PL" i="1" dirty="0" smtClean="0"/>
          </a:p>
          <a:p>
            <a:pPr lvl="1"/>
            <a:r>
              <a:rPr lang="pl-PL" dirty="0" err="1" smtClean="0"/>
              <a:t>SimpleSAMLphp</a:t>
            </a:r>
            <a:r>
              <a:rPr lang="pl-PL" dirty="0" smtClean="0"/>
              <a:t> </a:t>
            </a:r>
            <a:r>
              <a:rPr lang="pl-PL" dirty="0"/>
              <a:t>obsługuje wyłącznie certyfikaty </a:t>
            </a:r>
            <a:r>
              <a:rPr lang="pl-PL" dirty="0" smtClean="0"/>
              <a:t>RSA, nie </a:t>
            </a:r>
            <a:r>
              <a:rPr lang="pl-PL" dirty="0"/>
              <a:t>są wspierane certyfikaty </a:t>
            </a:r>
            <a:r>
              <a:rPr lang="pl-PL" dirty="0" smtClean="0"/>
              <a:t>DSA</a:t>
            </a:r>
          </a:p>
          <a:p>
            <a:pPr marL="45720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newkey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rsa:2048 -new -x509 -days 3652 -nodes -out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example.pl.pem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example.pl.key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pl-PL" dirty="0" smtClean="0"/>
              <a:t>certyfikat i klucz umieszczamy w podkatalogu cert</a:t>
            </a:r>
          </a:p>
          <a:p>
            <a:pPr lvl="1"/>
            <a:r>
              <a:rPr lang="pl-PL" dirty="0" smtClean="0"/>
              <a:t>w metadanych </a:t>
            </a:r>
            <a:r>
              <a:rPr lang="pl-PL" dirty="0" err="1" smtClean="0"/>
              <a:t>IdP</a:t>
            </a:r>
            <a:r>
              <a:rPr lang="pl-PL" dirty="0" smtClean="0"/>
              <a:t>, tj. w  pliku              </a:t>
            </a:r>
            <a:r>
              <a:rPr lang="pl-PL" i="1" dirty="0" err="1" smtClean="0"/>
              <a:t>metadata</a:t>
            </a:r>
            <a:r>
              <a:rPr lang="pl-PL" i="1" dirty="0" smtClean="0"/>
              <a:t>/saml20-idp-hosted.php</a:t>
            </a:r>
            <a:r>
              <a:rPr lang="pl-PL" dirty="0" smtClean="0"/>
              <a:t> umieszczamy wskazanie wygenerowanych plików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6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4817</TotalTime>
  <Words>926</Words>
  <Application>Microsoft Office PowerPoint</Application>
  <PresentationFormat>Pokaz na ekranie (4:3)</PresentationFormat>
  <Paragraphs>149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Dostawca tożsamości (IdP) Dostawca usługi (SP) SimpleSAMLphp</vt:lpstr>
      <vt:lpstr>Oprogramowanie SimpleSAMLphp (SSP)</vt:lpstr>
      <vt:lpstr>Instalacja SSP</vt:lpstr>
      <vt:lpstr>Instalacja SSP</vt:lpstr>
      <vt:lpstr>Konfiguracja </vt:lpstr>
      <vt:lpstr>Konfiguracja </vt:lpstr>
      <vt:lpstr>SimpleSAMLphp IdP</vt:lpstr>
      <vt:lpstr>SimpleSAMLphp IdP</vt:lpstr>
      <vt:lpstr>SimpleSAMLphp IdP</vt:lpstr>
      <vt:lpstr>Sprawdzanie konfiguracji</vt:lpstr>
      <vt:lpstr>Sprawdzanie konfiguracji</vt:lpstr>
      <vt:lpstr>Metadane IdP</vt:lpstr>
      <vt:lpstr>Sprawdzanie konfiguracji</vt:lpstr>
      <vt:lpstr>Moduł metarefresh </vt:lpstr>
      <vt:lpstr>Optymalizacja metarefresh</vt:lpstr>
      <vt:lpstr>Moduł zgody (consent)</vt:lpstr>
      <vt:lpstr>Moduł zgody (consent)</vt:lpstr>
      <vt:lpstr>Testowanie SimpleSAMLphp IdP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mgw</cp:lastModifiedBy>
  <cp:revision>80</cp:revision>
  <dcterms:created xsi:type="dcterms:W3CDTF">2012-08-16T11:50:54Z</dcterms:created>
  <dcterms:modified xsi:type="dcterms:W3CDTF">2014-10-29T18:05:27Z</dcterms:modified>
</cp:coreProperties>
</file>