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6" r:id="rId13"/>
    <p:sldId id="274" r:id="rId14"/>
    <p:sldId id="273" r:id="rId15"/>
    <p:sldId id="271" r:id="rId16"/>
    <p:sldId id="272" r:id="rId17"/>
    <p:sldId id="277" r:id="rId18"/>
    <p:sldId id="275" r:id="rId19"/>
    <p:sldId id="260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18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71CE6-BEDC-4220-8A1E-FB8EA928AD6F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3C19-D8E0-40EA-99BF-28C43BCAC66A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\\puma\TMW-add\UCI\PIONIER\MAN-HA\Grafika\PIONIER_ID_logo_ciem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755577"/>
            <a:ext cx="1560136" cy="6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996952"/>
            <a:ext cx="8568952" cy="1872208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101600" dist="76200" dir="5400000" algn="t" rotWithShape="0">
                    <a:schemeClr val="bg1">
                      <a:alpha val="92000"/>
                    </a:schemeClr>
                  </a:outerShdw>
                  <a:reflection blurRad="6350" stA="18000" endPos="85000" dist="29997" dir="5400000" sy="-100000" algn="bl" rotWithShape="0"/>
                </a:effectLst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51520" y="4869160"/>
            <a:ext cx="8568952" cy="982960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91000"/>
                    </a:schemeClr>
                  </a:outerShdw>
                  <a:reflection blurRad="6350" stA="35000" endPos="580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Tomasz Wolniewicz</a:t>
            </a:r>
          </a:p>
          <a:p>
            <a:r>
              <a:rPr lang="pl-PL" dirty="0" smtClean="0"/>
              <a:t>UCI UMK</a:t>
            </a:r>
            <a:endParaRPr lang="pl-PL" dirty="0"/>
          </a:p>
        </p:txBody>
      </p:sp>
      <p:pic>
        <p:nvPicPr>
          <p:cNvPr id="4" name="Picture 2" descr="\\puma\TMW-add\UCI\PIONIER\MAN-HA\Grafika\PIONIER_ID_logo_ciem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12" y="116632"/>
            <a:ext cx="2385575" cy="9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 userDrawn="1"/>
        </p:nvSpPr>
        <p:spPr>
          <a:xfrm>
            <a:off x="7020272" y="783942"/>
            <a:ext cx="206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Toruń 28/29.10.2014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457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864096"/>
          </a:xfr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005C8B"/>
                </a:solidFill>
                <a:effectLst>
                  <a:reflection blurRad="6350" stA="24000" endPos="45500" dir="5400000" sy="-100000" algn="bl" rotWithShape="0"/>
                </a:effectLst>
              </a:defRPr>
            </a:lvl1pPr>
          </a:lstStyle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5C8B"/>
                </a:solidFill>
              </a:defRPr>
            </a:lvl1pPr>
            <a:lvl2pPr>
              <a:defRPr sz="2400">
                <a:solidFill>
                  <a:srgbClr val="005C8B"/>
                </a:solidFill>
              </a:defRPr>
            </a:lvl2pPr>
            <a:lvl3pPr>
              <a:defRPr sz="2400">
                <a:solidFill>
                  <a:srgbClr val="005C8B"/>
                </a:solidFill>
              </a:defRPr>
            </a:lvl3pPr>
            <a:lvl4pPr>
              <a:defRPr sz="2400">
                <a:solidFill>
                  <a:srgbClr val="005C8B"/>
                </a:solidFill>
              </a:defRPr>
            </a:lvl4pPr>
            <a:lvl5pPr>
              <a:defRPr sz="2400">
                <a:solidFill>
                  <a:srgbClr val="005C8B"/>
                </a:solidFill>
              </a:defRPr>
            </a:lvl5pPr>
          </a:lstStyle>
          <a:p>
            <a:pPr lvl="0"/>
            <a:endParaRPr lang="pl-PL" dirty="0" smtClean="0"/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4" name="Picture 2" descr="\\puma\TMW-add\UCI\PIONIER\MAN-HA\Grafika\PIONIER_ID_logo_ciem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64" y="548680"/>
            <a:ext cx="980883" cy="3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0" y="3068960"/>
            <a:ext cx="9144000" cy="982960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91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PARTNERZY</a:t>
            </a:r>
            <a:endParaRPr lang="pl-PL" dirty="0"/>
          </a:p>
        </p:txBody>
      </p:sp>
      <p:cxnSp>
        <p:nvCxnSpPr>
          <p:cNvPr id="7" name="Łącznik prostoliniowy 6"/>
          <p:cNvCxnSpPr/>
          <p:nvPr userDrawn="1"/>
        </p:nvCxnSpPr>
        <p:spPr>
          <a:xfrm>
            <a:off x="-36512" y="3356992"/>
            <a:ext cx="9180512" cy="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F1B4-A021-44AA-BE0A-1318E600C911}" type="datetimeFigureOut">
              <a:rPr lang="pl-PL" smtClean="0"/>
              <a:t>2014-10-27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C478-1BFD-44A6-8001-5E1115EDB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22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gw@umk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.example.org/shibboleth" TargetMode="External"/><Relationship Id="rId2" Type="http://schemas.openxmlformats.org/officeDocument/2006/relationships/hyperlink" Target="https://idp.example.org/idp/shibbolet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p.example.org/shibboleth" TargetMode="External"/><Relationship Id="rId2" Type="http://schemas.openxmlformats.org/officeDocument/2006/relationships/hyperlink" Target="https://idp.example.org/idp/shibbolet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Pseudoanonimowy</a:t>
            </a:r>
            <a:r>
              <a:rPr lang="pl-PL" dirty="0" smtClean="0"/>
              <a:t> identyfikator użytkownika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568952" cy="622920"/>
          </a:xfrm>
        </p:spPr>
        <p:txBody>
          <a:bodyPr/>
          <a:lstStyle/>
          <a:p>
            <a:r>
              <a:rPr lang="pl-PL" dirty="0" smtClean="0"/>
              <a:t>Maja </a:t>
            </a:r>
            <a:r>
              <a:rPr lang="pl-PL" dirty="0" err="1" smtClean="0"/>
              <a:t>Górecka-Wolniewicz</a:t>
            </a:r>
            <a:r>
              <a:rPr lang="pl-PL" dirty="0" smtClean="0"/>
              <a:t> </a:t>
            </a:r>
            <a:r>
              <a:rPr lang="pl-PL" dirty="0" smtClean="0">
                <a:hlinkClick r:id="rId2"/>
              </a:rPr>
              <a:t>mgw@umk.pl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560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resolver:DataConnector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xsi:type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dc:StoredId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xmlns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="urn:mace:shibboleth:2.0:resolver:dc"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id="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storedID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sourceAttributeID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eduPersonPrincipalName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generatedAttributeID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persistentId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salt="1qaasfkdakdakakakagkalkg"&gt;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resolver:Dependency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ref="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myLDAP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dc:ApplicationManagedConnection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jdbcDriver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com.mysql.jdbc.Driver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         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jdbcURL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jdbc:mysql</a:t>
            </a:r>
            <a:r>
              <a:rPr lang="pl-PL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pl-PL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localhost:3306/</a:t>
            </a:r>
            <a:r>
              <a:rPr lang="pl-PL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shibboleth?autoReconnect</a:t>
            </a:r>
            <a:r>
              <a:rPr lang="pl-PL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jdbcUserName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shibboleth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jdbcPassword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="zaqWSX12" /&gt;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resolver:DataConnector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864096"/>
          </a:xfrm>
        </p:spPr>
        <p:txBody>
          <a:bodyPr/>
          <a:lstStyle/>
          <a:p>
            <a:r>
              <a:rPr lang="pl-PL" dirty="0" err="1" smtClean="0"/>
              <a:t>DataConnector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583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3819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resolver:AttributeDefinition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xsi:type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="ad:SAML2NameID" </a:t>
            </a:r>
            <a:endParaRPr lang="pl-PL" sz="2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eduPersonTargetedID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pl-PL" sz="2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sourceAttributeID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persistentId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nameIdFormat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"</a:t>
            </a:r>
            <a:r>
              <a:rPr lang="pl-PL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urn:oasis:names:tc:SAML:2.0:nameid-format:persistent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endParaRPr lang="pl-PL" sz="2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resolver:Dependency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ref="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storedID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resolver:DisplayName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xml:lang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="en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Targeted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ID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&lt;/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resolver:DisplayName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resolver:DisplayName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xml:lang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pl-PL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Targeted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ID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&lt;/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resolver:DisplayName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864096"/>
          </a:xfrm>
        </p:spPr>
        <p:txBody>
          <a:bodyPr/>
          <a:lstStyle/>
          <a:p>
            <a:r>
              <a:rPr lang="pl-PL" dirty="0" smtClean="0"/>
              <a:t>Definicja atrybutu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54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3819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resolver:DisplayDescription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xml:lang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="en"&gt;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Targeted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ID: A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identifier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a person,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different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service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provider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resolver:DisplayDescription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resolver:DisplayDescription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xml:lang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Targeted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ID: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identyfikator specyficzny dla danego SP</a:t>
            </a:r>
            <a:endParaRPr lang="pl-PL" sz="2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resolver:DisplayDescription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resolver:AttributeEncoder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xsi:type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="enc:SAML2XMLObject" </a:t>
            </a:r>
            <a:endParaRPr lang="pl-PL" sz="2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="urn:oid:1.3.6.1.4.1.5923.1.1.1.10"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friendlyName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eduPersonTargetedID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resolver:AttributeDefinition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864096"/>
          </a:xfrm>
        </p:spPr>
        <p:txBody>
          <a:bodyPr/>
          <a:lstStyle/>
          <a:p>
            <a:r>
              <a:rPr lang="pl-PL" dirty="0" smtClean="0"/>
              <a:t>Definicja atrybutu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119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453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resolver:AttributeDefinition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persistentId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xsi:type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ad:Simple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sourceAttributeID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persistentId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resolver:Dependency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ref="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storedID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resolver:AttributeEncoder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xsi:type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="enc:SAML2StringNameID"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nameFormat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urn:oasis:names:tc:SAML:2.0:nameid-format:persistent"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/&gt;</a:t>
            </a:r>
            <a:endParaRPr lang="pl-PL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resolver:AttributeDefinition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6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864096"/>
          </a:xfrm>
        </p:spPr>
        <p:txBody>
          <a:bodyPr/>
          <a:lstStyle/>
          <a:p>
            <a:r>
              <a:rPr lang="pl-PL" dirty="0" smtClean="0"/>
              <a:t>Definicja atrybutu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055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3180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resolver:AttributeDefinition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xsi:type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="ad:SAML2NameID" </a:t>
            </a:r>
            <a:endParaRPr lang="pl-PL" sz="2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eduPersonTargetedID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pl-PL" sz="2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sourceAttributeID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persistentId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nameIdFormat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="urn:oasis:names:tc:SAML:2.0:nameid-format:persistent"&gt;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resolver:Dependency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ref="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storedID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resolver:DisplayName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xml:lang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="en"&gt;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Targeted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ID&lt;/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resolver:DisplayName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resolver:DisplayName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xml:lang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Targeted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ID&lt;/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resolver:DisplayName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resolver:DisplayDescription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xml:lang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="en"&gt;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Targeted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ID: A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identifier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different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endParaRPr lang="pl-PL" sz="2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resolver:DisplayDescription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resolver:DisplayDescription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xml:lang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Targeted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ID: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unikatowy identyfikator specyficzny dla SP</a:t>
            </a:r>
            <a:endParaRPr lang="pl-PL" sz="2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resolver:DisplayDescription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&lt;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resolver:AttributeEncoder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xsi:type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="enc:SAML2XMLObject" </a:t>
            </a:r>
            <a:endParaRPr lang="pl-PL" sz="2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="urn:oid:1.3.6.1.4.1.5923.1.1.1.10"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friendlyName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eduPersonTargetedID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</a:p>
          <a:p>
            <a:pPr marL="0" indent="0">
              <a:buNone/>
            </a:pP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resolver:AttributeDefinition</a:t>
            </a:r>
            <a:r>
              <a:rPr lang="pl-PL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055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SimpleSAMLphp</a:t>
            </a:r>
            <a:r>
              <a:rPr lang="pl-PL" dirty="0" smtClean="0"/>
              <a:t> </a:t>
            </a:r>
            <a:r>
              <a:rPr lang="pl-PL" dirty="0" err="1" smtClean="0"/>
              <a:t>IdP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Atrybuty </a:t>
            </a:r>
            <a:r>
              <a:rPr lang="pl-PL" i="1" dirty="0" err="1" smtClean="0"/>
              <a:t>eduPersonTargetedID</a:t>
            </a:r>
            <a:r>
              <a:rPr lang="pl-PL" i="1" dirty="0" smtClean="0"/>
              <a:t>/</a:t>
            </a:r>
            <a:r>
              <a:rPr lang="pl-PL" i="1" dirty="0" err="1" smtClean="0"/>
              <a:t>persistentID</a:t>
            </a:r>
            <a:r>
              <a:rPr lang="pl-PL" dirty="0" smtClean="0"/>
              <a:t> są generowane przez dodawany przez dedykowane filtry:</a:t>
            </a:r>
          </a:p>
          <a:p>
            <a:pPr lvl="1"/>
            <a:r>
              <a:rPr lang="en-US" b="1" dirty="0" err="1" smtClean="0"/>
              <a:t>saml:PersistentNameID</a:t>
            </a:r>
            <a:r>
              <a:rPr lang="pl-PL" dirty="0" smtClean="0"/>
              <a:t> – generuje identyfikator </a:t>
            </a:r>
            <a:r>
              <a:rPr lang="pl-PL" i="1" dirty="0" err="1" smtClean="0"/>
              <a:t>persistent</a:t>
            </a:r>
            <a:r>
              <a:rPr lang="pl-PL" i="1" dirty="0" smtClean="0"/>
              <a:t> Id </a:t>
            </a:r>
            <a:r>
              <a:rPr lang="pl-PL" dirty="0" smtClean="0"/>
              <a:t>o formacie </a:t>
            </a:r>
            <a:r>
              <a:rPr lang="en-US" i="1" dirty="0" smtClean="0"/>
              <a:t>urn:oasis:names:tc:SAML:2.0:nameid-format:persistent</a:t>
            </a:r>
            <a:r>
              <a:rPr lang="pl-PL" dirty="0" smtClean="0"/>
              <a:t> na podstawie wskazanego atrybutu oraz wartości </a:t>
            </a:r>
            <a:r>
              <a:rPr lang="pl-PL" i="1" dirty="0" err="1" smtClean="0"/>
              <a:t>secretsalt</a:t>
            </a:r>
            <a:r>
              <a:rPr lang="pl-PL" dirty="0" smtClean="0"/>
              <a:t> ustalonej w pliku </a:t>
            </a:r>
            <a:r>
              <a:rPr lang="pl-PL" i="1" dirty="0" err="1" smtClean="0"/>
              <a:t>config</a:t>
            </a:r>
            <a:r>
              <a:rPr lang="pl-PL" i="1" dirty="0" smtClean="0"/>
              <a:t>/</a:t>
            </a:r>
            <a:r>
              <a:rPr lang="pl-PL" i="1" dirty="0" err="1" smtClean="0"/>
              <a:t>config.php</a:t>
            </a:r>
            <a:endParaRPr lang="en-US" b="1" i="1" dirty="0"/>
          </a:p>
          <a:p>
            <a:pPr lvl="1"/>
            <a:r>
              <a:rPr lang="pl-PL" b="1" dirty="0" err="1" smtClean="0"/>
              <a:t>saml:SQLPersistentNameID</a:t>
            </a:r>
            <a:r>
              <a:rPr lang="pl-PL" dirty="0" smtClean="0"/>
              <a:t> – generuje identyfikator </a:t>
            </a:r>
            <a:r>
              <a:rPr lang="pl-PL" i="1" dirty="0" err="1" smtClean="0"/>
              <a:t>persistent</a:t>
            </a:r>
            <a:r>
              <a:rPr lang="pl-PL" i="1" dirty="0" smtClean="0"/>
              <a:t> Id </a:t>
            </a:r>
            <a:r>
              <a:rPr lang="pl-PL" dirty="0" smtClean="0"/>
              <a:t>i umieszcza go w bazie danych SQL </a:t>
            </a:r>
          </a:p>
          <a:p>
            <a:pPr lvl="1"/>
            <a:r>
              <a:rPr lang="pl-PL" dirty="0" smtClean="0"/>
              <a:t>SSP musi mieć skonfigurowany dostęp do zasobów SQL, w tym celu należy ustawić w </a:t>
            </a:r>
            <a:r>
              <a:rPr lang="pl-PL" dirty="0"/>
              <a:t>pliku </a:t>
            </a:r>
            <a:r>
              <a:rPr lang="pl-PL" i="1" dirty="0" err="1"/>
              <a:t>config</a:t>
            </a:r>
            <a:r>
              <a:rPr lang="pl-PL" i="1" dirty="0"/>
              <a:t>/</a:t>
            </a:r>
            <a:r>
              <a:rPr lang="pl-PL" i="1" dirty="0" err="1"/>
              <a:t>config.php</a:t>
            </a:r>
            <a:r>
              <a:rPr lang="pl-PL" i="1" dirty="0"/>
              <a:t> </a:t>
            </a:r>
            <a:r>
              <a:rPr lang="pl-PL" dirty="0" smtClean="0"/>
              <a:t>opcję </a:t>
            </a:r>
            <a:r>
              <a:rPr lang="pl-PL" i="1" dirty="0" err="1" smtClean="0"/>
              <a:t>store.type</a:t>
            </a:r>
            <a:r>
              <a:rPr lang="pl-PL" dirty="0" smtClean="0"/>
              <a:t> </a:t>
            </a:r>
          </a:p>
          <a:p>
            <a:pPr marL="914400" lvl="2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store.type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 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312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SSP – generowanie </a:t>
            </a:r>
            <a:r>
              <a:rPr lang="pl-PL" dirty="0" err="1" smtClean="0"/>
              <a:t>persistentId</a:t>
            </a:r>
            <a:r>
              <a:rPr lang="pl-PL" dirty="0" smtClean="0"/>
              <a:t> / </a:t>
            </a:r>
            <a:r>
              <a:rPr lang="pl-PL" dirty="0" err="1" smtClean="0"/>
              <a:t>eduPersonTargetedID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authproc.idp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saml:SQLPersistentNameID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'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=&gt;'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eduPersonPrincipalName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'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AllowCreate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 =&gt; "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),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2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980728"/>
            <a:ext cx="8208912" cy="53900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90 =&gt;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consent:Consent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consent:Cookie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focus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checked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TRUE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),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95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'saml:PersistentNameID2TargetedID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,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attributename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'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eduPersonTargetedID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nameId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TRUE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),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100 =&gt;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'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core:AttributeMap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'name2oid'),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0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04856" cy="864096"/>
          </a:xfrm>
        </p:spPr>
        <p:txBody>
          <a:bodyPr>
            <a:normAutofit fontScale="90000"/>
          </a:bodyPr>
          <a:lstStyle/>
          <a:p>
            <a:r>
              <a:rPr lang="pl-PL" i="1" dirty="0" err="1" smtClean="0"/>
              <a:t>eduPersonTargetedId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parametr </a:t>
            </a:r>
            <a:r>
              <a:rPr lang="pl-PL" i="1" dirty="0" err="1" smtClean="0"/>
              <a:t>attributeencodings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eduPersonTargetedID</a:t>
            </a:r>
            <a:r>
              <a:rPr lang="pl-PL" dirty="0" smtClean="0"/>
              <a:t> powinien być wysyłany w postaci </a:t>
            </a:r>
            <a:r>
              <a:rPr lang="pl-PL" dirty="0" err="1" smtClean="0"/>
              <a:t>NameID</a:t>
            </a:r>
            <a:r>
              <a:rPr lang="pl-PL" dirty="0" smtClean="0"/>
              <a:t>, w tej </a:t>
            </a:r>
            <a:r>
              <a:rPr lang="pl-PL" dirty="0" err="1" smtClean="0"/>
              <a:t>sytauacji</a:t>
            </a:r>
            <a:r>
              <a:rPr lang="pl-PL" dirty="0" smtClean="0"/>
              <a:t> trzeba zadeklarować w </a:t>
            </a:r>
            <a:r>
              <a:rPr lang="pl-PL" i="1" dirty="0" err="1" smtClean="0"/>
              <a:t>metadata</a:t>
            </a:r>
            <a:r>
              <a:rPr lang="pl-PL" i="1" dirty="0" smtClean="0"/>
              <a:t>/saml20-idp-hosted.php</a:t>
            </a:r>
            <a:r>
              <a:rPr lang="pl-PL" dirty="0" smtClean="0"/>
              <a:t>:</a:t>
            </a:r>
          </a:p>
          <a:p>
            <a:pPr marL="457200" lvl="1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attributeencodings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( 'urn:oid:1.3.6.1.4.1.5923.1.1.1.10' =&gt; 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lvl="1"/>
            <a:r>
              <a:rPr lang="pl-PL" i="1" dirty="0" err="1" smtClean="0"/>
              <a:t>raw</a:t>
            </a:r>
            <a:r>
              <a:rPr lang="pl-PL" dirty="0" smtClean="0"/>
              <a:t> oznacza, że atrybuty mają być przekazywane bez żadnej modyfikacji, dzięki temu jest możliwe przekazywanie odpowiedzi w postaci XML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082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84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Przekazywanie przez </a:t>
            </a:r>
            <a:r>
              <a:rPr lang="pl-PL" dirty="0" err="1" smtClean="0"/>
              <a:t>IdP</a:t>
            </a:r>
            <a:r>
              <a:rPr lang="pl-PL" dirty="0" smtClean="0"/>
              <a:t> informacji o użytkowniku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Po udanym uwierzytelnieniu </a:t>
            </a:r>
            <a:r>
              <a:rPr lang="pl-PL" dirty="0" err="1" smtClean="0"/>
              <a:t>IdP</a:t>
            </a:r>
            <a:r>
              <a:rPr lang="pl-PL" dirty="0" smtClean="0"/>
              <a:t> może przekazać do SP dodatkowe informacje o użytkowniku </a:t>
            </a:r>
          </a:p>
          <a:p>
            <a:pPr lvl="1"/>
            <a:r>
              <a:rPr lang="pl-PL" dirty="0" err="1" smtClean="0"/>
              <a:t>IdP</a:t>
            </a:r>
            <a:r>
              <a:rPr lang="pl-PL" dirty="0" smtClean="0"/>
              <a:t> korzysta ze wskazanego źródła danych w celu pobrania informacji o użytkowniku, konfiguracja </a:t>
            </a:r>
            <a:r>
              <a:rPr lang="pl-PL" dirty="0" err="1" smtClean="0"/>
              <a:t>IdP</a:t>
            </a:r>
            <a:r>
              <a:rPr lang="pl-PL" dirty="0" smtClean="0"/>
              <a:t> ustala, jakie atrybuty mogą być udostępniane (zbiór A)</a:t>
            </a:r>
          </a:p>
          <a:p>
            <a:pPr lvl="1"/>
            <a:r>
              <a:rPr lang="pl-PL" dirty="0" smtClean="0"/>
              <a:t>podczas rejestracji SP w federacji wskazywane są wymagania SP odnośnie atrybutów, w metadanych SP powinny być wymienione atrybuty, z których SP korzysta (zbiór B)</a:t>
            </a:r>
          </a:p>
          <a:p>
            <a:pPr lvl="1"/>
            <a:r>
              <a:rPr lang="pl-PL" dirty="0" smtClean="0"/>
              <a:t>SP otrzymuje przekrój zbiorów A i B </a:t>
            </a:r>
          </a:p>
          <a:p>
            <a:r>
              <a:rPr lang="pl-PL" dirty="0" err="1" smtClean="0"/>
              <a:t>IdP</a:t>
            </a:r>
            <a:r>
              <a:rPr lang="pl-PL" dirty="0" smtClean="0"/>
              <a:t> powinien wysyłać do SP tzw. </a:t>
            </a:r>
            <a:r>
              <a:rPr lang="pl-PL" dirty="0" err="1" smtClean="0"/>
              <a:t>pseudoanonimowy</a:t>
            </a:r>
            <a:r>
              <a:rPr lang="pl-PL" dirty="0" smtClean="0"/>
              <a:t> identyfikator, który jest unikatowy dla danego użytkownika w odniesieniu do tej usługi (SP)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25217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eduPersonTargetedID</a:t>
            </a:r>
            <a:r>
              <a:rPr lang="en-US" dirty="0"/>
              <a:t> </a:t>
            </a:r>
            <a:r>
              <a:rPr lang="pl-PL" dirty="0" smtClean="0"/>
              <a:t> /</a:t>
            </a:r>
            <a:r>
              <a:rPr lang="en-US" dirty="0" smtClean="0"/>
              <a:t> persistent</a:t>
            </a:r>
            <a:r>
              <a:rPr lang="pl-PL" dirty="0" smtClean="0"/>
              <a:t> </a:t>
            </a:r>
            <a:r>
              <a:rPr lang="en-US" dirty="0" smtClean="0"/>
              <a:t>Id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Schemat </a:t>
            </a:r>
            <a:r>
              <a:rPr lang="pl-PL" dirty="0" err="1" smtClean="0"/>
              <a:t>eduPerson</a:t>
            </a:r>
            <a:r>
              <a:rPr lang="pl-PL" dirty="0" smtClean="0"/>
              <a:t> definiuje atrybut </a:t>
            </a:r>
            <a:r>
              <a:rPr lang="pl-PL" dirty="0" err="1" smtClean="0"/>
              <a:t>eduPersonTargetedID</a:t>
            </a:r>
            <a:r>
              <a:rPr lang="pl-PL" dirty="0" smtClean="0"/>
              <a:t> </a:t>
            </a:r>
            <a:r>
              <a:rPr lang="pl-PL" dirty="0"/>
              <a:t>(</a:t>
            </a:r>
            <a:r>
              <a:rPr lang="pl-PL" dirty="0" smtClean="0"/>
              <a:t>urn:oid:1.3.6.1.4.1.5923.1.1.1.10) jako</a:t>
            </a:r>
          </a:p>
          <a:p>
            <a:pPr lvl="1"/>
            <a:r>
              <a:rPr lang="pl-PL" i="1" dirty="0"/>
              <a:t>A </a:t>
            </a:r>
            <a:r>
              <a:rPr lang="pl-PL" i="1" dirty="0" err="1"/>
              <a:t>persistent</a:t>
            </a:r>
            <a:r>
              <a:rPr lang="pl-PL" i="1" dirty="0"/>
              <a:t>, non-</a:t>
            </a:r>
            <a:r>
              <a:rPr lang="pl-PL" i="1" dirty="0" err="1"/>
              <a:t>reassigned</a:t>
            </a:r>
            <a:r>
              <a:rPr lang="pl-PL" i="1" dirty="0"/>
              <a:t>, </a:t>
            </a:r>
            <a:r>
              <a:rPr lang="pl-PL" i="1" dirty="0" err="1"/>
              <a:t>opaque</a:t>
            </a:r>
            <a:r>
              <a:rPr lang="pl-PL" i="1" dirty="0"/>
              <a:t> </a:t>
            </a:r>
            <a:r>
              <a:rPr lang="pl-PL" i="1" dirty="0" err="1"/>
              <a:t>identifier</a:t>
            </a:r>
            <a:r>
              <a:rPr lang="pl-PL" i="1" dirty="0"/>
              <a:t> for a </a:t>
            </a:r>
            <a:r>
              <a:rPr lang="pl-PL" i="1" dirty="0" smtClean="0"/>
              <a:t>principal</a:t>
            </a:r>
            <a:endParaRPr lang="pl-PL" dirty="0" smtClean="0"/>
          </a:p>
          <a:p>
            <a:pPr marL="457200" lvl="1" indent="0">
              <a:buNone/>
            </a:pPr>
            <a:r>
              <a:rPr lang="pl-PL" dirty="0" smtClean="0"/>
              <a:t>czyli</a:t>
            </a:r>
          </a:p>
          <a:p>
            <a:pPr lvl="1"/>
            <a:r>
              <a:rPr lang="pl-PL" dirty="0" smtClean="0"/>
              <a:t>identyfikator stały (nie zmieniający się przy kolejnych logowaniach), niepowtarzalny, przezroczysty, czyli nie ujawniający tożsamości użytkownika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6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Format </a:t>
            </a:r>
            <a:r>
              <a:rPr lang="pl-PL" dirty="0" err="1" smtClean="0"/>
              <a:t>persistent</a:t>
            </a:r>
            <a:r>
              <a:rPr lang="pl-PL" dirty="0" smtClean="0"/>
              <a:t> ID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136904" cy="45259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Identyfikator ma </a:t>
            </a:r>
            <a:r>
              <a:rPr lang="pl-PL" dirty="0"/>
              <a:t>format określany w SAML2 jako </a:t>
            </a:r>
            <a:r>
              <a:rPr lang="pl-PL" i="1" dirty="0"/>
              <a:t>"</a:t>
            </a:r>
            <a:r>
              <a:rPr lang="pl-PL" i="1" dirty="0" smtClean="0"/>
              <a:t>urn:oasis:names:tc:SAML:2.0:nameid-format:persistent"</a:t>
            </a:r>
          </a:p>
          <a:p>
            <a:r>
              <a:rPr lang="pl-PL" dirty="0" smtClean="0"/>
              <a:t>Specyfikacja OASIS </a:t>
            </a:r>
            <a:r>
              <a:rPr lang="en-US" dirty="0"/>
              <a:t>Assertions and Protocols for the </a:t>
            </a:r>
            <a:r>
              <a:rPr lang="en-US" dirty="0" smtClean="0"/>
              <a:t>OASIS</a:t>
            </a:r>
            <a:r>
              <a:rPr lang="pl-PL" dirty="0" smtClean="0"/>
              <a:t> </a:t>
            </a:r>
            <a:r>
              <a:rPr lang="en-US" dirty="0" smtClean="0"/>
              <a:t>Security </a:t>
            </a:r>
            <a:r>
              <a:rPr lang="en-US" dirty="0"/>
              <a:t>Assertion Markup </a:t>
            </a:r>
            <a:r>
              <a:rPr lang="en-US" dirty="0" smtClean="0"/>
              <a:t>Language</a:t>
            </a:r>
            <a:r>
              <a:rPr lang="pl-PL" dirty="0" smtClean="0"/>
              <a:t> </a:t>
            </a:r>
            <a:r>
              <a:rPr lang="en-US" dirty="0" smtClean="0"/>
              <a:t>(SAML</a:t>
            </a:r>
            <a:r>
              <a:rPr lang="en-US" dirty="0"/>
              <a:t>) </a:t>
            </a:r>
            <a:r>
              <a:rPr lang="en-US" dirty="0" smtClean="0"/>
              <a:t>V2</a:t>
            </a:r>
            <a:r>
              <a:rPr lang="pl-PL" dirty="0" smtClean="0"/>
              <a:t>, w rozdziale 8.3.7 definiuje </a:t>
            </a:r>
            <a:r>
              <a:rPr lang="pl-PL" i="1" dirty="0" err="1" smtClean="0"/>
              <a:t>Persistent</a:t>
            </a:r>
            <a:r>
              <a:rPr lang="pl-PL" i="1" dirty="0" smtClean="0"/>
              <a:t> </a:t>
            </a:r>
            <a:r>
              <a:rPr lang="pl-PL" i="1" dirty="0" err="1" smtClean="0"/>
              <a:t>Identifier</a:t>
            </a:r>
            <a:r>
              <a:rPr lang="pl-PL" i="1" dirty="0" smtClean="0"/>
              <a:t> </a:t>
            </a:r>
            <a:r>
              <a:rPr lang="pl-PL" dirty="0" smtClean="0"/>
              <a:t>następująco:</a:t>
            </a:r>
          </a:p>
          <a:p>
            <a:pPr lvl="1"/>
            <a:r>
              <a:rPr lang="pl-PL" dirty="0" smtClean="0"/>
              <a:t>jest to stały, transparentny identyfikator, specyficzny dla danego użytkownika, </a:t>
            </a:r>
            <a:r>
              <a:rPr lang="pl-PL" dirty="0" err="1" smtClean="0"/>
              <a:t>IdP</a:t>
            </a:r>
            <a:r>
              <a:rPr lang="pl-PL" dirty="0" smtClean="0"/>
              <a:t> oraz SP lub stowarzyszenia SP </a:t>
            </a:r>
            <a:r>
              <a:rPr lang="pl-PL" i="1" dirty="0" smtClean="0"/>
              <a:t>(</a:t>
            </a:r>
            <a:r>
              <a:rPr lang="pl-PL" i="1" dirty="0" err="1" smtClean="0"/>
              <a:t>affiliation</a:t>
            </a:r>
            <a:r>
              <a:rPr lang="pl-PL" i="1" dirty="0" smtClean="0"/>
              <a:t>)</a:t>
            </a:r>
          </a:p>
          <a:p>
            <a:pPr lvl="1"/>
            <a:r>
              <a:rPr lang="pl-PL" dirty="0" smtClean="0"/>
              <a:t>identyfikator </a:t>
            </a:r>
            <a:r>
              <a:rPr lang="pl-PL" b="1" dirty="0" smtClean="0"/>
              <a:t>MUSI</a:t>
            </a:r>
            <a:r>
              <a:rPr lang="pl-PL" dirty="0" smtClean="0"/>
              <a:t> być generowany przez </a:t>
            </a:r>
            <a:r>
              <a:rPr lang="pl-PL" dirty="0" err="1" smtClean="0"/>
              <a:t>IdP</a:t>
            </a:r>
            <a:r>
              <a:rPr lang="pl-PL" dirty="0" smtClean="0"/>
              <a:t> przy użyciu liczby losowej nie mającej żadnego powiązania z identyfikatorem użytkownika</a:t>
            </a:r>
          </a:p>
          <a:p>
            <a:pPr lvl="1"/>
            <a:r>
              <a:rPr lang="pl-PL" dirty="0" smtClean="0"/>
              <a:t>długość identyfikatora nie może przekroczyć 256 znaków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99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eduPersonTargetedID</a:t>
            </a:r>
            <a:r>
              <a:rPr lang="en-US" dirty="0"/>
              <a:t> </a:t>
            </a:r>
            <a:r>
              <a:rPr lang="pl-PL" dirty="0"/>
              <a:t> </a:t>
            </a:r>
            <a:r>
              <a:rPr lang="pl-PL" dirty="0" smtClean="0"/>
              <a:t>a</a:t>
            </a:r>
            <a:r>
              <a:rPr lang="en-US" dirty="0" smtClean="0"/>
              <a:t> </a:t>
            </a:r>
            <a:r>
              <a:rPr lang="en-US" dirty="0"/>
              <a:t>persistent</a:t>
            </a:r>
            <a:r>
              <a:rPr lang="pl-PL" dirty="0"/>
              <a:t> </a:t>
            </a:r>
            <a:r>
              <a:rPr lang="en-US" dirty="0"/>
              <a:t>Id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Atrybut </a:t>
            </a:r>
            <a:r>
              <a:rPr lang="en-US" i="1" dirty="0" err="1"/>
              <a:t>eduPersonTargetedID</a:t>
            </a:r>
            <a:r>
              <a:rPr lang="en-US" dirty="0"/>
              <a:t> </a:t>
            </a:r>
            <a:r>
              <a:rPr lang="pl-PL" dirty="0" smtClean="0"/>
              <a:t>został zdefiniowany na potrzeby tworzenia trwałego identyfikatora w </a:t>
            </a:r>
            <a:r>
              <a:rPr lang="pl-PL" dirty="0" err="1" smtClean="0"/>
              <a:t>Shibboleth</a:t>
            </a:r>
            <a:r>
              <a:rPr lang="pl-PL" dirty="0" smtClean="0"/>
              <a:t>, gdy korzystano jeszcze z SAML 1.1</a:t>
            </a:r>
          </a:p>
          <a:p>
            <a:r>
              <a:rPr lang="pl-PL" dirty="0" smtClean="0"/>
              <a:t>Wartość </a:t>
            </a:r>
            <a:r>
              <a:rPr lang="en-US" i="1" dirty="0" err="1"/>
              <a:t>eduPersonTargetedID</a:t>
            </a:r>
            <a:r>
              <a:rPr lang="en-US" dirty="0"/>
              <a:t> </a:t>
            </a:r>
            <a:r>
              <a:rPr lang="pl-PL" dirty="0" smtClean="0"/>
              <a:t>była przekazywana jako wartość atrybutu SAML</a:t>
            </a:r>
          </a:p>
          <a:p>
            <a:r>
              <a:rPr lang="pl-PL" dirty="0" smtClean="0"/>
              <a:t>Obecnie rekomendowanym sposobem przekazywania trwałego identyfikatora do SAML 2.0 SP jest umieszczanie go w elemencie </a:t>
            </a:r>
            <a:r>
              <a:rPr lang="pl-PL" i="1" dirty="0" err="1" smtClean="0"/>
              <a:t>Subject</a:t>
            </a:r>
            <a:r>
              <a:rPr lang="pl-PL" dirty="0" smtClean="0"/>
              <a:t> przekazywanego poświadczenia </a:t>
            </a:r>
            <a:r>
              <a:rPr lang="pl-PL" i="1" dirty="0" smtClean="0"/>
              <a:t>(</a:t>
            </a:r>
            <a:r>
              <a:rPr lang="pl-PL" i="1" dirty="0" err="1" smtClean="0"/>
              <a:t>assertion</a:t>
            </a:r>
            <a:r>
              <a:rPr lang="pl-PL" i="1" dirty="0" smtClean="0"/>
              <a:t>)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8328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Przekazywanie </a:t>
            </a:r>
            <a:r>
              <a:rPr lang="pl-PL" dirty="0" err="1" smtClean="0"/>
              <a:t>persistent</a:t>
            </a:r>
            <a:r>
              <a:rPr lang="pl-PL" dirty="0" smtClean="0"/>
              <a:t> ID w elemencie </a:t>
            </a:r>
            <a:r>
              <a:rPr lang="pl-PL" dirty="0" err="1" smtClean="0"/>
              <a:t>Subject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&lt;saml2:Subject&gt;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&lt;saml2:NameID 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xmlns:saml2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urn:oasis:names:tc:SAML:2.0:assertion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Format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urn:oasis:names:tc:SAML:2.0:nameid- </a:t>
            </a:r>
            <a:r>
              <a:rPr lang="pl-PL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format:persistent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NameQualifier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9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https://idp.example.org/idp/shibboleth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"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SPNameQualifier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https://sp.example.org/shibboleth"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84e411ea-7daa-4a57-bbf6-b5cc52981b73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&lt;/saml2:NameID&gt;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&lt;/saml2:Subject&gt;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087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persistent</a:t>
            </a:r>
            <a:r>
              <a:rPr lang="pl-PL" dirty="0" smtClean="0"/>
              <a:t> ID jako atrybut SAML  2.0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525963"/>
          </a:xfrm>
        </p:spPr>
        <p:txBody>
          <a:bodyPr>
            <a:normAutofit fontScale="40000" lnSpcReduction="20000"/>
          </a:bodyPr>
          <a:lstStyle/>
          <a:p>
            <a:r>
              <a:rPr lang="pl-PL" sz="7000" dirty="0" smtClean="0"/>
              <a:t>Alternatywne podejście to przekazanie </a:t>
            </a:r>
            <a:r>
              <a:rPr lang="pl-PL" sz="7000" dirty="0" err="1" smtClean="0"/>
              <a:t>persistent</a:t>
            </a:r>
            <a:r>
              <a:rPr lang="pl-PL" sz="7000" dirty="0" smtClean="0"/>
              <a:t> ID jako atrybutu o </a:t>
            </a:r>
            <a:r>
              <a:rPr lang="pl-PL" sz="7000" dirty="0"/>
              <a:t>nazwie formalnej "</a:t>
            </a:r>
            <a:r>
              <a:rPr lang="pl-PL" sz="5000" dirty="0" smtClean="0"/>
              <a:t>urn:oid:1.3.6.1.4.1.5923.1.1.1.10</a:t>
            </a:r>
            <a:r>
              <a:rPr lang="pl-PL" sz="7000" dirty="0"/>
              <a:t> "</a:t>
            </a:r>
            <a:endParaRPr lang="pl-PL" sz="7000" dirty="0" smtClean="0"/>
          </a:p>
          <a:p>
            <a:pPr marL="0" indent="0">
              <a:buNone/>
            </a:pPr>
            <a:endParaRPr lang="pl-PL" sz="7000" dirty="0" smtClean="0"/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&lt;saml2:Attribute xmlns:saml2="urn:oasis:names:tc:SAML:2.0:assertion"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lang="pl-PL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NameFormat</a:t>
            </a: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="urn:oasis:names:tc:SAML:2.0:attrname-format:uri"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lang="pl-PL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="urn:oid:1.3.6.1.4.1.5923.1.1.1.10"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lang="pl-PL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FriendlyName</a:t>
            </a: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eduPersonTargetedID</a:t>
            </a: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&lt;saml2:AttributeValue&gt;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&lt;saml2:NameID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Format="urn:oasis:names:tc:SAML:2.0:nameid-format:persistent"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lang="pl-PL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NameQualifier</a:t>
            </a: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https://idp.example.org/idp/shibboleth"</a:t>
            </a:r>
            <a:endParaRPr lang="pl-PL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lang="pl-PL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SPNameQualifier</a:t>
            </a: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https://sp.example.org/shibboleth"</a:t>
            </a: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84e411ea-7daa-4a57-bbf6-b5cc52981b73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&lt;/saml2:NameID&gt;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&lt;/saml2:AttributeValue&gt;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&lt;/saml2:Attribute</a:t>
            </a:r>
            <a:r>
              <a:rPr lang="pl-PL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4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Shibboleth</a:t>
            </a:r>
            <a:r>
              <a:rPr lang="pl-PL" dirty="0" smtClean="0"/>
              <a:t> </a:t>
            </a:r>
            <a:r>
              <a:rPr lang="pl-PL" dirty="0" err="1" smtClean="0"/>
              <a:t>IdP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Tworzenie trwałego identyfikatora przebiega następująco:</a:t>
            </a:r>
          </a:p>
          <a:p>
            <a:pPr lvl="1"/>
            <a:r>
              <a:rPr lang="pl-PL" dirty="0" smtClean="0"/>
              <a:t>przygotowujemy konektor do bazy danych  </a:t>
            </a:r>
            <a:r>
              <a:rPr lang="pl-PL" i="1" dirty="0" smtClean="0"/>
              <a:t>(data </a:t>
            </a:r>
            <a:r>
              <a:rPr lang="pl-PL" i="1" dirty="0" err="1" smtClean="0"/>
              <a:t>connector</a:t>
            </a:r>
            <a:r>
              <a:rPr lang="pl-PL" i="1" dirty="0" smtClean="0"/>
              <a:t>)  </a:t>
            </a:r>
            <a:r>
              <a:rPr lang="pl-PL" dirty="0" smtClean="0"/>
              <a:t>o nazwie </a:t>
            </a:r>
            <a:r>
              <a:rPr lang="pl-PL" i="1" dirty="0" err="1" smtClean="0"/>
              <a:t>StoredID</a:t>
            </a:r>
            <a:r>
              <a:rPr lang="pl-PL" dirty="0" smtClean="0"/>
              <a:t> – służy on do tworzenia / pobierania wartości</a:t>
            </a:r>
          </a:p>
          <a:p>
            <a:pPr lvl="1"/>
            <a:r>
              <a:rPr lang="pl-PL" dirty="0" smtClean="0"/>
              <a:t>utworzenie definicji atrybutu operującego na </a:t>
            </a:r>
            <a:r>
              <a:rPr lang="pl-PL" i="1" dirty="0" err="1" smtClean="0"/>
              <a:t>StoredID</a:t>
            </a:r>
            <a:endParaRPr lang="pl-PL" i="1" dirty="0" smtClean="0"/>
          </a:p>
          <a:p>
            <a:r>
              <a:rPr lang="pl-PL" dirty="0" smtClean="0"/>
              <a:t>Tworzymy bazę danych o nazwie </a:t>
            </a:r>
            <a:r>
              <a:rPr lang="pl-PL" i="1" dirty="0" err="1" smtClean="0"/>
              <a:t>shibboleth</a:t>
            </a:r>
            <a:r>
              <a:rPr lang="pl-PL" dirty="0" smtClean="0"/>
              <a:t> bazie danych i tablicę </a:t>
            </a:r>
            <a:r>
              <a:rPr lang="pl-PL" i="1" dirty="0" err="1" smtClean="0"/>
              <a:t>shibpid</a:t>
            </a:r>
            <a:r>
              <a:rPr lang="pl-PL" i="1" dirty="0" smtClean="0"/>
              <a:t> </a:t>
            </a:r>
            <a:r>
              <a:rPr lang="pl-PL" dirty="0" smtClean="0"/>
              <a:t> i dostosowujemy </a:t>
            </a:r>
            <a:r>
              <a:rPr lang="pl-PL" dirty="0"/>
              <a:t>plik konfiguracji </a:t>
            </a:r>
            <a:r>
              <a:rPr lang="pl-PL" dirty="0" err="1"/>
              <a:t>Shibboleth</a:t>
            </a:r>
            <a:r>
              <a:rPr lang="pl-PL" dirty="0"/>
              <a:t> </a:t>
            </a:r>
            <a:r>
              <a:rPr lang="pl-PL" dirty="0" err="1"/>
              <a:t>IdP</a:t>
            </a:r>
            <a:r>
              <a:rPr lang="pl-PL" dirty="0"/>
              <a:t> – </a:t>
            </a:r>
            <a:r>
              <a:rPr lang="pl-PL" i="1" dirty="0" err="1"/>
              <a:t>conf</a:t>
            </a:r>
            <a:r>
              <a:rPr lang="pl-PL" i="1" dirty="0"/>
              <a:t>/attribute-resolver.xml</a:t>
            </a:r>
          </a:p>
          <a:p>
            <a:pPr marL="0" indent="0">
              <a:buNone/>
            </a:pPr>
            <a:endParaRPr lang="pl-PL" i="1" dirty="0" smtClean="0"/>
          </a:p>
          <a:p>
            <a:pPr marL="457200" lvl="1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07699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916832"/>
            <a:ext cx="7704856" cy="44539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IF NOT EXISTS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shibpid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localEntity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TEXT NOT NULL,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peerEntity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TEXT NOT NULL,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principalName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VARCHAR(255) NOT NULL DEFAULT '',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VARCHAR(255) NOT NULL,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persistentId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VARCHAR(36) NOT NULL,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peerProvidedId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VARCHAR(255) DEFAULT NULL,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creationDate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timestamp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NOT NULL DEFAULT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CURRENT_TIMESTAMP 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ON UPDATE CURRENT_TIMESTAMP,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deactivationDate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TIMESTAMP NULL DEFAULT NULL,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persistentId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persistentId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 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persistentId_2 (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persistentId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deactivationDate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KEY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localEntity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localEntity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(16),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peerEntity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(16),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 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localEntity_2 (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localEntity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(16),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peerEntity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(16),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deactivationDate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)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ENGINE=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MyISAM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 CHARSET=utf8;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864096"/>
          </a:xfrm>
        </p:spPr>
        <p:txBody>
          <a:bodyPr/>
          <a:lstStyle/>
          <a:p>
            <a:r>
              <a:rPr lang="pl-PL" dirty="0" smtClean="0"/>
              <a:t>Tablica do przechowywania identyfikatorów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062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5808</TotalTime>
  <Words>1072</Words>
  <Application>Microsoft Office PowerPoint</Application>
  <PresentationFormat>Pokaz na ekranie (4:3)</PresentationFormat>
  <Paragraphs>168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Pseudoanonimowy identyfikator użytkownika</vt:lpstr>
      <vt:lpstr>Przekazywanie przez IdP informacji o użytkowniku</vt:lpstr>
      <vt:lpstr>eduPersonTargetedID  / persistent Id</vt:lpstr>
      <vt:lpstr>Format persistent ID</vt:lpstr>
      <vt:lpstr>eduPersonTargetedID  a persistent Id</vt:lpstr>
      <vt:lpstr>Przekazywanie persistent ID w elemencie Subject</vt:lpstr>
      <vt:lpstr>persistent ID jako atrybut SAML  2.0</vt:lpstr>
      <vt:lpstr>Shibboleth IdP </vt:lpstr>
      <vt:lpstr>Tablica do przechowywania identyfikatorów</vt:lpstr>
      <vt:lpstr>DataConnector </vt:lpstr>
      <vt:lpstr>Definicja atrybutu</vt:lpstr>
      <vt:lpstr>Definicja atrybutu</vt:lpstr>
      <vt:lpstr>Definicja atrybutu</vt:lpstr>
      <vt:lpstr>Prezentacja programu PowerPoint</vt:lpstr>
      <vt:lpstr>SimpleSAMLphp IdP </vt:lpstr>
      <vt:lpstr>SSP – generowanie persistentId / eduPersonTargetedID</vt:lpstr>
      <vt:lpstr>Prezentacja programu PowerPoint</vt:lpstr>
      <vt:lpstr>eduPersonTargetedId parametr attributeencodings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twoln</cp:lastModifiedBy>
  <cp:revision>147</cp:revision>
  <dcterms:created xsi:type="dcterms:W3CDTF">2012-08-16T11:50:54Z</dcterms:created>
  <dcterms:modified xsi:type="dcterms:W3CDTF">2014-10-27T21:14:45Z</dcterms:modified>
</cp:coreProperties>
</file>