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0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186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71CE6-BEDC-4220-8A1E-FB8EA928AD6F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3C19-D8E0-40EA-99BF-28C43BCAC66A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\\puma\TMW-add\UCI\PIONIER\MAN-HA\Grafika\PIONIER_ID_logo_ciem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755577"/>
            <a:ext cx="1560136" cy="6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996952"/>
            <a:ext cx="8568952" cy="1872208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101600" dist="76200" dir="5400000" algn="t" rotWithShape="0">
                    <a:schemeClr val="bg1">
                      <a:alpha val="92000"/>
                    </a:schemeClr>
                  </a:outerShdw>
                  <a:reflection blurRad="6350" stA="18000" endPos="85000" dist="29997" dir="5400000" sy="-100000" algn="bl" rotWithShape="0"/>
                </a:effectLst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51520" y="4869160"/>
            <a:ext cx="8568952" cy="982960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schemeClr val="bg1">
                      <a:alpha val="91000"/>
                    </a:schemeClr>
                  </a:outerShdw>
                  <a:reflection blurRad="6350" stA="35000" endPos="580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Tomasz Wolniewicz</a:t>
            </a:r>
          </a:p>
          <a:p>
            <a:r>
              <a:rPr lang="pl-PL" dirty="0" smtClean="0"/>
              <a:t>UCI UMK</a:t>
            </a:r>
            <a:endParaRPr lang="pl-PL" dirty="0"/>
          </a:p>
        </p:txBody>
      </p:sp>
      <p:pic>
        <p:nvPicPr>
          <p:cNvPr id="4" name="Picture 2" descr="\\puma\TMW-add\UCI\PIONIER\MAN-HA\Grafika\PIONIER_ID_logo_ciem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12" y="116632"/>
            <a:ext cx="2385575" cy="9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 userDrawn="1"/>
        </p:nvSpPr>
        <p:spPr>
          <a:xfrm>
            <a:off x="7020272" y="783942"/>
            <a:ext cx="2065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Toruń 28/29.10.2014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0457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04856" cy="864096"/>
          </a:xfrm>
        </p:spPr>
        <p:txBody>
          <a:bodyPr>
            <a:normAutofit/>
          </a:bodyPr>
          <a:lstStyle>
            <a:lvl1pPr algn="ctr">
              <a:defRPr sz="3200" b="1" baseline="0">
                <a:solidFill>
                  <a:srgbClr val="005C8B"/>
                </a:solidFill>
                <a:effectLst>
                  <a:reflection blurRad="6350" stA="24000" endPos="45500" dir="5400000" sy="-100000" algn="bl" rotWithShape="0"/>
                </a:effectLst>
              </a:defRPr>
            </a:lvl1pPr>
          </a:lstStyle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5C8B"/>
                </a:solidFill>
              </a:defRPr>
            </a:lvl1pPr>
            <a:lvl2pPr>
              <a:defRPr sz="2400">
                <a:solidFill>
                  <a:srgbClr val="005C8B"/>
                </a:solidFill>
              </a:defRPr>
            </a:lvl2pPr>
            <a:lvl3pPr>
              <a:defRPr sz="2400">
                <a:solidFill>
                  <a:srgbClr val="005C8B"/>
                </a:solidFill>
              </a:defRPr>
            </a:lvl3pPr>
            <a:lvl4pPr>
              <a:defRPr sz="2400">
                <a:solidFill>
                  <a:srgbClr val="005C8B"/>
                </a:solidFill>
              </a:defRPr>
            </a:lvl4pPr>
            <a:lvl5pPr>
              <a:defRPr sz="2400">
                <a:solidFill>
                  <a:srgbClr val="005C8B"/>
                </a:solidFill>
              </a:defRPr>
            </a:lvl5pPr>
          </a:lstStyle>
          <a:p>
            <a:pPr lvl="0"/>
            <a:endParaRPr lang="pl-PL" dirty="0" smtClean="0"/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4" name="Picture 2" descr="\\puma\TMW-add\UCI\PIONIER\MAN-HA\Grafika\PIONIER_ID_logo_ciem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64" y="548680"/>
            <a:ext cx="980883" cy="3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0" y="3068960"/>
            <a:ext cx="9144000" cy="982960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schemeClr val="bg1">
                      <a:alpha val="91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PARTNERZY</a:t>
            </a:r>
            <a:endParaRPr lang="pl-PL" dirty="0"/>
          </a:p>
        </p:txBody>
      </p:sp>
      <p:cxnSp>
        <p:nvCxnSpPr>
          <p:cNvPr id="7" name="Łącznik prostoliniowy 6"/>
          <p:cNvCxnSpPr/>
          <p:nvPr userDrawn="1"/>
        </p:nvCxnSpPr>
        <p:spPr>
          <a:xfrm>
            <a:off x="-36512" y="3356992"/>
            <a:ext cx="9180512" cy="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F1B4-A021-44AA-BE0A-1318E600C911}" type="datetimeFigureOut">
              <a:rPr lang="pl-PL" smtClean="0"/>
              <a:t>2014-10-27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C478-1BFD-44A6-8001-5E1115EDBD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22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gw@umk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zwa_us&#322;ugi/sp" TargetMode="External"/><Relationship Id="rId2" Type="http://schemas.openxmlformats.org/officeDocument/2006/relationships/hyperlink" Target="https://nazwa_us&#322;ugi/simplesa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azwa_uslugi/sp/admin/metadata-converter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rl_uslugi/module.php/cron/croninfo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ai.pionier.net.pl/pionierid.xml'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ai.pionier.net.pl/pionierid.xml'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ai.pionier.net.pl/pionierid.xml'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Moduł </a:t>
            </a:r>
            <a:r>
              <a:rPr lang="pl-PL" dirty="0" err="1" smtClean="0"/>
              <a:t>metarefresh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obsługa metadanych w </a:t>
            </a:r>
            <a:r>
              <a:rPr lang="pl-PL" dirty="0" err="1" smtClean="0"/>
              <a:t>SimpleSAMLphp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568952" cy="622920"/>
          </a:xfrm>
        </p:spPr>
        <p:txBody>
          <a:bodyPr/>
          <a:lstStyle/>
          <a:p>
            <a:r>
              <a:rPr lang="pl-PL" dirty="0" smtClean="0"/>
              <a:t>Maja </a:t>
            </a:r>
            <a:r>
              <a:rPr lang="pl-PL" dirty="0" err="1" smtClean="0"/>
              <a:t>Górecka-Wolniewicz</a:t>
            </a:r>
            <a:r>
              <a:rPr lang="pl-PL" dirty="0" smtClean="0"/>
              <a:t> </a:t>
            </a:r>
            <a:r>
              <a:rPr lang="pl-PL" dirty="0" smtClean="0">
                <a:hlinkClick r:id="rId2"/>
              </a:rPr>
              <a:t>mgw@umk.pl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560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584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Metadane </a:t>
            </a:r>
            <a:r>
              <a:rPr lang="pl-PL" dirty="0" err="1" smtClean="0"/>
              <a:t>IdP</a:t>
            </a:r>
            <a:r>
              <a:rPr lang="pl-PL" dirty="0" smtClean="0"/>
              <a:t>/SP w </a:t>
            </a:r>
            <a:r>
              <a:rPr lang="pl-PL" dirty="0" err="1" smtClean="0"/>
              <a:t>SimpleSAMLphp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525963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Metadane przygotowanego </a:t>
            </a:r>
            <a:r>
              <a:rPr lang="pl-PL" dirty="0" err="1" smtClean="0"/>
              <a:t>IdP</a:t>
            </a:r>
            <a:r>
              <a:rPr lang="pl-PL" dirty="0" smtClean="0"/>
              <a:t>/SP działającego w </a:t>
            </a:r>
            <a:r>
              <a:rPr lang="pl-PL" dirty="0" err="1" smtClean="0"/>
              <a:t>SimpleSAMLphp</a:t>
            </a:r>
            <a:r>
              <a:rPr lang="pl-PL" dirty="0" smtClean="0"/>
              <a:t> są dostępne na stronie administracyjnej SSP, w zakładce </a:t>
            </a:r>
            <a:r>
              <a:rPr lang="pl-PL" i="1" dirty="0"/>
              <a:t>Federacja</a:t>
            </a:r>
            <a:r>
              <a:rPr lang="pl-PL" dirty="0"/>
              <a:t> 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jeśli </a:t>
            </a:r>
            <a:r>
              <a:rPr lang="pl-PL" dirty="0" err="1" smtClean="0"/>
              <a:t>IdP</a:t>
            </a:r>
            <a:r>
              <a:rPr lang="pl-PL" dirty="0" smtClean="0"/>
              <a:t> na główny adres </a:t>
            </a:r>
            <a:r>
              <a:rPr lang="pl-PL" dirty="0">
                <a:hlinkClick r:id="rId2"/>
              </a:rPr>
              <a:t>https://nazwa_usługi/s</a:t>
            </a:r>
            <a:r>
              <a:rPr lang="pl-PL" dirty="0" smtClean="0">
                <a:hlinkClick r:id="rId2"/>
              </a:rPr>
              <a:t>implesaml</a:t>
            </a:r>
            <a:endParaRPr lang="pl-PL" dirty="0" smtClean="0"/>
          </a:p>
          <a:p>
            <a:pPr marL="457200" lvl="1" indent="0">
              <a:buNone/>
            </a:pPr>
            <a:r>
              <a:rPr lang="pl-PL" b="1" dirty="0"/>
              <a:t>SAML 2.0 </a:t>
            </a:r>
            <a:r>
              <a:rPr lang="pl-PL" b="1" dirty="0" err="1"/>
              <a:t>IdP</a:t>
            </a:r>
            <a:r>
              <a:rPr lang="pl-PL" b="1" dirty="0"/>
              <a:t> - </a:t>
            </a:r>
            <a:r>
              <a:rPr lang="pl-PL" b="1" dirty="0" err="1"/>
              <a:t>MetadaneEntity</a:t>
            </a:r>
            <a:r>
              <a:rPr lang="pl-PL" b="1" dirty="0"/>
              <a:t> ID: https</a:t>
            </a:r>
            <a:r>
              <a:rPr lang="pl-PL" b="1" dirty="0" smtClean="0"/>
              <a:t>://nazwa_uslugi/simplesaml/saml2/idp/metadata.php</a:t>
            </a:r>
            <a:r>
              <a:rPr lang="pl-PL" dirty="0"/>
              <a:t/>
            </a:r>
            <a:br>
              <a:rPr lang="pl-PL" dirty="0"/>
            </a:br>
            <a:endParaRPr lang="pl-PL" dirty="0" smtClean="0"/>
          </a:p>
          <a:p>
            <a:pPr lvl="1"/>
            <a:r>
              <a:rPr lang="pl-PL" dirty="0" smtClean="0"/>
              <a:t>jeśli SP ma główny adres </a:t>
            </a: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nazwa_usługi/sp</a:t>
            </a:r>
            <a:r>
              <a:rPr lang="pl-PL" dirty="0" smtClean="0"/>
              <a:t> </a:t>
            </a:r>
          </a:p>
          <a:p>
            <a:pPr marL="457200" lvl="1" indent="0">
              <a:buNone/>
            </a:pPr>
            <a:r>
              <a:rPr lang="pl-PL" b="1" dirty="0"/>
              <a:t>SAML 2.0 SP - </a:t>
            </a:r>
            <a:r>
              <a:rPr lang="pl-PL" b="1" dirty="0" err="1"/>
              <a:t>MetadaneEntity</a:t>
            </a:r>
            <a:r>
              <a:rPr lang="pl-PL" b="1" dirty="0"/>
              <a:t> ID: https</a:t>
            </a:r>
            <a:r>
              <a:rPr lang="pl-PL" b="1" dirty="0" smtClean="0"/>
              <a:t>://nazwa_uslugi/sp/module.php/saml/sp/metadata.php/default-sp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43089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Dostęp do metadanych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IdP</a:t>
            </a:r>
            <a:r>
              <a:rPr lang="pl-PL" dirty="0" smtClean="0"/>
              <a:t> / SP oparte na </a:t>
            </a:r>
            <a:r>
              <a:rPr lang="pl-PL" dirty="0" err="1" smtClean="0"/>
              <a:t>SimpleSAMLphp</a:t>
            </a:r>
            <a:r>
              <a:rPr lang="pl-PL" dirty="0" smtClean="0"/>
              <a:t> przechowuje metadane w postaci tablicy </a:t>
            </a:r>
            <a:r>
              <a:rPr lang="pl-PL" i="1" dirty="0" smtClean="0"/>
              <a:t>$</a:t>
            </a:r>
            <a:r>
              <a:rPr lang="pl-PL" i="1" dirty="0" err="1" smtClean="0"/>
              <a:t>metadata</a:t>
            </a:r>
            <a:endParaRPr lang="pl-PL" i="1" dirty="0" smtClean="0"/>
          </a:p>
          <a:p>
            <a:pPr lvl="1"/>
            <a:r>
              <a:rPr lang="pl-PL" dirty="0" smtClean="0"/>
              <a:t>indeksami tablicy są nazwy </a:t>
            </a:r>
            <a:r>
              <a:rPr lang="pl-PL" b="1" i="1" dirty="0" err="1" smtClean="0"/>
              <a:t>entityID</a:t>
            </a:r>
            <a:endParaRPr lang="pl-PL" b="1" i="1" dirty="0" smtClean="0"/>
          </a:p>
          <a:p>
            <a:r>
              <a:rPr lang="pl-PL" dirty="0" smtClean="0"/>
              <a:t>W pliku konfiguracyjnym </a:t>
            </a:r>
            <a:r>
              <a:rPr lang="pl-PL" i="1" dirty="0" err="1" smtClean="0"/>
              <a:t>config</a:t>
            </a:r>
            <a:r>
              <a:rPr lang="pl-PL" i="1" dirty="0" smtClean="0"/>
              <a:t>/</a:t>
            </a:r>
            <a:r>
              <a:rPr lang="pl-PL" i="1" dirty="0" err="1" smtClean="0"/>
              <a:t>config.php</a:t>
            </a:r>
            <a:r>
              <a:rPr lang="pl-PL" dirty="0" smtClean="0"/>
              <a:t> definiuje się w parametrze </a:t>
            </a:r>
            <a:r>
              <a:rPr lang="pl-PL" b="1" i="1" dirty="0" err="1" smtClean="0"/>
              <a:t>metadata.sources</a:t>
            </a:r>
            <a:r>
              <a:rPr lang="pl-PL" dirty="0" smtClean="0"/>
              <a:t> lokalizacje plików z metadanymi</a:t>
            </a:r>
          </a:p>
          <a:p>
            <a:pPr lvl="1"/>
            <a:r>
              <a:rPr lang="pl-PL" dirty="0" smtClean="0"/>
              <a:t>pliki </a:t>
            </a:r>
            <a:r>
              <a:rPr lang="pl-PL" b="1" i="1" dirty="0" smtClean="0"/>
              <a:t>saml20-idp-remote.php</a:t>
            </a:r>
            <a:r>
              <a:rPr lang="pl-PL" dirty="0" smtClean="0"/>
              <a:t> zawierają metadane wszystkich </a:t>
            </a:r>
            <a:r>
              <a:rPr lang="pl-PL" dirty="0" err="1" smtClean="0"/>
              <a:t>IdP</a:t>
            </a:r>
            <a:r>
              <a:rPr lang="pl-PL" dirty="0" smtClean="0"/>
              <a:t>, z którymi może kontaktować się SP</a:t>
            </a:r>
          </a:p>
          <a:p>
            <a:pPr lvl="1"/>
            <a:r>
              <a:rPr lang="pl-PL" dirty="0" smtClean="0"/>
              <a:t>pliki </a:t>
            </a:r>
            <a:r>
              <a:rPr lang="pl-PL" b="1" i="1" dirty="0" smtClean="0"/>
              <a:t>saml20-sp-remote.php</a:t>
            </a:r>
            <a:r>
              <a:rPr lang="pl-PL" dirty="0" smtClean="0"/>
              <a:t> zawierają metadane wszystkich SP, z którymi może kontaktować się </a:t>
            </a:r>
            <a:r>
              <a:rPr lang="pl-PL" dirty="0" err="1" smtClean="0"/>
              <a:t>IdP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25217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Konwersja metadanych z postaci XML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Jeśli dostarczone metadane mają postać XML, to aby mogły zostać dodane do konfiguracji SSP muszą zostać skonwertowane do postaci </a:t>
            </a:r>
            <a:r>
              <a:rPr lang="pl-PL" i="1" dirty="0" err="1" smtClean="0"/>
              <a:t>flatfile</a:t>
            </a:r>
            <a:endParaRPr lang="pl-PL" i="1" dirty="0" smtClean="0"/>
          </a:p>
          <a:p>
            <a:r>
              <a:rPr lang="pl-PL" dirty="0" smtClean="0"/>
              <a:t>Konwersji można dokonać za pomocą strony </a:t>
            </a:r>
          </a:p>
          <a:p>
            <a:pPr marL="400050" lvl="1" indent="0">
              <a:buNone/>
            </a:pPr>
            <a:r>
              <a:rPr lang="pl-PL" dirty="0" smtClean="0">
                <a:hlinkClick r:id="rId2"/>
              </a:rPr>
              <a:t>https://nazwa_uslugi/sp/admin/metadata-converter.php</a:t>
            </a:r>
            <a:endParaRPr lang="pl-PL" dirty="0" smtClean="0"/>
          </a:p>
          <a:p>
            <a:pPr marL="457200" lvl="1" indent="0">
              <a:buNone/>
            </a:pPr>
            <a:r>
              <a:rPr lang="pl-PL" dirty="0" smtClean="0"/>
              <a:t>poprzez wklejenie w okno metadanych w postaci XML</a:t>
            </a:r>
          </a:p>
          <a:p>
            <a:r>
              <a:rPr lang="pl-PL" dirty="0" smtClean="0"/>
              <a:t>skonwertowane metadane należy wpisać do odpowiedniego pliku (w zależności od tego czy dotyczą SP czy </a:t>
            </a:r>
            <a:r>
              <a:rPr lang="pl-PL" dirty="0" err="1" smtClean="0"/>
              <a:t>IdP</a:t>
            </a:r>
            <a:r>
              <a:rPr lang="pl-PL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6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Włączenie modułów </a:t>
            </a:r>
            <a:r>
              <a:rPr lang="pl-PL" dirty="0" err="1" smtClean="0"/>
              <a:t>metarefresh</a:t>
            </a:r>
            <a:r>
              <a:rPr lang="pl-PL" dirty="0" smtClean="0"/>
              <a:t> i </a:t>
            </a:r>
            <a:r>
              <a:rPr lang="pl-PL" dirty="0" err="1" smtClean="0"/>
              <a:t>cron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352928" cy="452596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Instalacja </a:t>
            </a:r>
            <a:r>
              <a:rPr lang="pl-PL" dirty="0" err="1" smtClean="0"/>
              <a:t>SimpleSAMLphp</a:t>
            </a:r>
            <a:r>
              <a:rPr lang="pl-PL" dirty="0" smtClean="0"/>
              <a:t>  w katalogu </a:t>
            </a:r>
            <a:r>
              <a:rPr lang="pl-PL" i="1" dirty="0" smtClean="0"/>
              <a:t>/</a:t>
            </a:r>
            <a:r>
              <a:rPr lang="pl-PL" i="1" dirty="0" err="1" smtClean="0"/>
              <a:t>usr</a:t>
            </a:r>
            <a:r>
              <a:rPr lang="pl-PL" i="1" dirty="0" smtClean="0"/>
              <a:t>/</a:t>
            </a:r>
            <a:r>
              <a:rPr lang="pl-PL" i="1" dirty="0" err="1" smtClean="0"/>
              <a:t>local</a:t>
            </a:r>
            <a:r>
              <a:rPr lang="pl-PL" i="1" dirty="0" smtClean="0"/>
              <a:t>/simplesamlphp-1.13.0</a:t>
            </a:r>
          </a:p>
          <a:p>
            <a:pPr marL="457200" lvl="1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/simplesamlphp-1.13.0</a:t>
            </a:r>
          </a:p>
          <a:p>
            <a:pPr marL="457200" lvl="1" indent="0">
              <a:buNone/>
            </a:pP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touch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modules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modules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cron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config-templates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/*.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marL="457200" lvl="1" indent="0">
              <a:buNone/>
            </a:pP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touch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modules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metarefresh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modules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metarefresh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config-templates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/*.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pl-PL" dirty="0" smtClean="0"/>
              <a:t>Dostosowujemy plik  </a:t>
            </a:r>
            <a:r>
              <a:rPr lang="pl-PL" b="1" i="1" dirty="0" err="1" smtClean="0"/>
              <a:t>config</a:t>
            </a:r>
            <a:r>
              <a:rPr lang="pl-PL" b="1" i="1" dirty="0" smtClean="0"/>
              <a:t>/</a:t>
            </a:r>
            <a:r>
              <a:rPr lang="pl-PL" b="1" i="1" dirty="0" err="1" smtClean="0"/>
              <a:t>module_cron.php</a:t>
            </a:r>
            <a:endParaRPr lang="pl-PL" b="1" i="1" dirty="0" smtClean="0"/>
          </a:p>
          <a:p>
            <a:pPr lvl="1"/>
            <a:r>
              <a:rPr lang="pl-PL" dirty="0" smtClean="0"/>
              <a:t>ustalamy </a:t>
            </a:r>
            <a:r>
              <a:rPr lang="pl-PL" i="1" dirty="0" err="1" smtClean="0"/>
              <a:t>key</a:t>
            </a:r>
            <a:endParaRPr lang="pl-PL" i="1" dirty="0" smtClean="0"/>
          </a:p>
          <a:p>
            <a:pPr lvl="1"/>
            <a:r>
              <a:rPr lang="pl-PL" dirty="0" smtClean="0"/>
              <a:t>strona </a:t>
            </a:r>
            <a:r>
              <a:rPr lang="pl-PL" dirty="0">
                <a:hlinkClick r:id="rId2"/>
              </a:rPr>
              <a:t>https</a:t>
            </a:r>
            <a:r>
              <a:rPr lang="pl-PL" dirty="0" smtClean="0">
                <a:hlinkClick r:id="rId2"/>
              </a:rPr>
              <a:t>://URL_uslugi/module.php/cron/croninfo.php</a:t>
            </a:r>
            <a:endParaRPr lang="pl-PL" dirty="0" smtClean="0"/>
          </a:p>
          <a:p>
            <a:pPr lvl="1"/>
            <a:r>
              <a:rPr lang="pl-PL" dirty="0" smtClean="0"/>
              <a:t>pokaże jakie wpisy należy umieścić w </a:t>
            </a:r>
            <a:r>
              <a:rPr lang="pl-PL" i="1" dirty="0" err="1" smtClean="0"/>
              <a:t>crontab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53099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Konfiguracja modułu </a:t>
            </a:r>
            <a:r>
              <a:rPr lang="pl-PL" dirty="0" err="1" smtClean="0"/>
              <a:t>metarefresh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Dostosowujemy plik </a:t>
            </a:r>
            <a:r>
              <a:rPr lang="pl-PL" b="1" i="1" dirty="0" err="1" smtClean="0"/>
              <a:t>config</a:t>
            </a:r>
            <a:r>
              <a:rPr lang="pl-PL" b="1" i="1" dirty="0" smtClean="0"/>
              <a:t>/</a:t>
            </a:r>
            <a:r>
              <a:rPr lang="pl-PL" b="1" i="1" dirty="0" err="1" smtClean="0"/>
              <a:t>config-metarefresh.php</a:t>
            </a:r>
            <a:endParaRPr lang="pl-PL" b="1" i="1" dirty="0" smtClean="0"/>
          </a:p>
          <a:p>
            <a:pPr lvl="1"/>
            <a:r>
              <a:rPr lang="pl-PL" dirty="0" smtClean="0"/>
              <a:t>przykładowy wpis kalmar należy zastąpić konfiguracją, która ma pobierać metadane z określonego URL-a</a:t>
            </a:r>
          </a:p>
          <a:p>
            <a:pPr lvl="1"/>
            <a:r>
              <a:rPr lang="pl-PL" i="1" dirty="0" err="1" smtClean="0"/>
              <a:t>sources</a:t>
            </a:r>
            <a:r>
              <a:rPr lang="pl-PL" dirty="0" smtClean="0"/>
              <a:t> – wskazuje tablicę, </a:t>
            </a:r>
            <a:r>
              <a:rPr lang="pl-PL" dirty="0" err="1" smtClean="0"/>
              <a:t>któej</a:t>
            </a:r>
            <a:r>
              <a:rPr lang="pl-PL" dirty="0" smtClean="0"/>
              <a:t> elementami są tablice definiujące poszczególne źródła przez podanie:</a:t>
            </a:r>
          </a:p>
          <a:p>
            <a:pPr lvl="2"/>
            <a:r>
              <a:rPr lang="pl-PL" i="1" dirty="0" err="1" smtClean="0"/>
              <a:t>src</a:t>
            </a:r>
            <a:r>
              <a:rPr lang="pl-PL" dirty="0" smtClean="0"/>
              <a:t> – adresu metadanych</a:t>
            </a:r>
          </a:p>
          <a:p>
            <a:pPr lvl="2"/>
            <a:r>
              <a:rPr lang="pl-PL" i="1" dirty="0" err="1" smtClean="0"/>
              <a:t>certFingerprint</a:t>
            </a:r>
            <a:r>
              <a:rPr lang="pl-PL" dirty="0" smtClean="0"/>
              <a:t> – </a:t>
            </a:r>
            <a:r>
              <a:rPr lang="pl-PL" dirty="0" err="1" smtClean="0"/>
              <a:t>fingerprintu</a:t>
            </a:r>
            <a:r>
              <a:rPr lang="pl-PL" dirty="0" smtClean="0"/>
              <a:t> certyfikatu użytego do </a:t>
            </a:r>
            <a:r>
              <a:rPr lang="pl-PL" dirty="0" err="1" smtClean="0"/>
              <a:t>podpiania</a:t>
            </a:r>
            <a:r>
              <a:rPr lang="pl-PL" dirty="0" smtClean="0"/>
              <a:t> metadanych (opcjonalnie, ale zalecane)</a:t>
            </a:r>
          </a:p>
          <a:p>
            <a:pPr lvl="1"/>
            <a:r>
              <a:rPr lang="pl-PL" i="1" dirty="0" err="1" smtClean="0"/>
              <a:t>expireAfter</a:t>
            </a:r>
            <a:r>
              <a:rPr lang="pl-PL" dirty="0" smtClean="0"/>
              <a:t> ustala czas ważności metadanych</a:t>
            </a:r>
          </a:p>
          <a:p>
            <a:pPr lvl="1"/>
            <a:r>
              <a:rPr lang="pl-PL" i="1" dirty="0" err="1" smtClean="0"/>
              <a:t>outputDir</a:t>
            </a:r>
            <a:r>
              <a:rPr lang="pl-PL" dirty="0" smtClean="0"/>
              <a:t> – wskazuje katalog , do którego są zapisywane metadane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814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Pobieranie metadanych </a:t>
            </a:r>
            <a:r>
              <a:rPr lang="pl-PL" dirty="0" err="1" smtClean="0"/>
              <a:t>PIONIER.Id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pionierid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sources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'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'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://aai.pionier.net.pl/pionierid.xml'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validateFingerprint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'D6:84:09:2D:F7:95:B4:96:8A:F7:61:3A:F5:3E:EC:C6:4B:DF:73:5B'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),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),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expireAfter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60*60*24*4,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outputDir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metadata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pionierid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/',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outputFormat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flatfile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pl-PL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Pobieranie metadanych </a:t>
            </a:r>
            <a:r>
              <a:rPr lang="pl-PL" dirty="0" err="1" smtClean="0"/>
              <a:t>PIONIER.Id-eduGAIN</a:t>
            </a:r>
            <a:r>
              <a:rPr lang="pl-PL" dirty="0" smtClean="0"/>
              <a:t> (konfiguracja </a:t>
            </a:r>
            <a:r>
              <a:rPr lang="pl-PL" dirty="0" err="1" smtClean="0"/>
              <a:t>IdP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pionierid-edugain-sp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sources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'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'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://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aai.pionier.net.pl/pionierid-edugain-sp-feed.xml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'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validateFingerprint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'D6:84:09:2D:F7:95:B4:96:8A:F7:61:3A:F5:3E:EC:C6:4B:DF:73:5B'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),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),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expireAfter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60*60*24*4,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outputDir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metadata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pionierid-edugain-sp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/',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outputFormat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flatfile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pl-PL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6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Pobieranie metadanych </a:t>
            </a:r>
            <a:r>
              <a:rPr lang="pl-PL" dirty="0" err="1" smtClean="0"/>
              <a:t>PIONIER.Id-eduGAIN</a:t>
            </a:r>
            <a:r>
              <a:rPr lang="pl-PL" dirty="0" smtClean="0"/>
              <a:t> (konfiguracja SP)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pionierid-edugain-idp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sources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'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'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://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aai.pionier.net.pl/pionierid-edugain-idp-feed.xml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'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validateFingerprint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'D6:84:09:2D:F7:95:B4:96:8A:F7:61:3A:F5:3E:EC:C6:4B:DF:73:5B'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),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),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expireAfter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60*60*24*4,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outputDir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metadata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pionierid-edugain-idp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/', </a:t>
            </a:r>
          </a:p>
          <a:p>
            <a:pPr marL="0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outputFormat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flatfile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pl-PL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1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5540</TotalTime>
  <Words>473</Words>
  <Application>Microsoft Office PowerPoint</Application>
  <PresentationFormat>Pokaz na ekranie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Moduł metarefresh obsługa metadanych w SimpleSAMLphp</vt:lpstr>
      <vt:lpstr>Metadane IdP/SP w SimpleSAMLphp</vt:lpstr>
      <vt:lpstr>Dostęp do metadanych</vt:lpstr>
      <vt:lpstr>Konwersja metadanych z postaci XML</vt:lpstr>
      <vt:lpstr>Włączenie modułów metarefresh i cron</vt:lpstr>
      <vt:lpstr>Konfiguracja modułu metarefresh</vt:lpstr>
      <vt:lpstr>Pobieranie metadanych PIONIER.Id</vt:lpstr>
      <vt:lpstr>Pobieranie metadanych PIONIER.Id-eduGAIN (konfiguracja IdP)</vt:lpstr>
      <vt:lpstr>Pobieranie metadanych PIONIER.Id-eduGAIN (konfiguracja SP)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twoln</cp:lastModifiedBy>
  <cp:revision>127</cp:revision>
  <dcterms:created xsi:type="dcterms:W3CDTF">2012-08-16T11:50:54Z</dcterms:created>
  <dcterms:modified xsi:type="dcterms:W3CDTF">2014-10-27T21:15:40Z</dcterms:modified>
</cp:coreProperties>
</file>